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2"/>
  </p:notesMasterIdLst>
  <p:sldIdLst>
    <p:sldId id="280" r:id="rId2"/>
    <p:sldId id="282" r:id="rId3"/>
    <p:sldId id="301" r:id="rId4"/>
    <p:sldId id="376" r:id="rId5"/>
    <p:sldId id="377" r:id="rId6"/>
    <p:sldId id="378" r:id="rId7"/>
    <p:sldId id="379" r:id="rId8"/>
    <p:sldId id="380" r:id="rId9"/>
    <p:sldId id="381" r:id="rId10"/>
    <p:sldId id="382" r:id="rId11"/>
    <p:sldId id="383" r:id="rId12"/>
    <p:sldId id="384" r:id="rId13"/>
    <p:sldId id="385" r:id="rId14"/>
    <p:sldId id="386" r:id="rId15"/>
    <p:sldId id="387" r:id="rId16"/>
    <p:sldId id="388" r:id="rId17"/>
    <p:sldId id="389" r:id="rId18"/>
    <p:sldId id="390" r:id="rId19"/>
    <p:sldId id="276" r:id="rId20"/>
    <p:sldId id="271" r:id="rId21"/>
  </p:sldIdLst>
  <p:sldSz cx="9144000" cy="6858000" type="screen4x3"/>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2D78"/>
    <a:srgbClr val="FF2573"/>
    <a:srgbClr val="013889"/>
    <a:srgbClr val="FD418D"/>
    <a:srgbClr val="F17B86"/>
    <a:srgbClr val="D40257"/>
    <a:srgbClr val="013F99"/>
    <a:srgbClr val="002864"/>
    <a:srgbClr val="001C46"/>
    <a:srgbClr val="1500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16DA210-FB5B-4158-B5E0-FEB733F419BA}" styleName="Estilo claro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00" autoAdjust="0"/>
    <p:restoredTop sz="94353" autoAdjust="0"/>
  </p:normalViewPr>
  <p:slideViewPr>
    <p:cSldViewPr snapToGrid="0">
      <p:cViewPr varScale="1">
        <p:scale>
          <a:sx n="73" d="100"/>
          <a:sy n="73" d="100"/>
        </p:scale>
        <p:origin x="141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hdphoto2.wdp>
</file>

<file path=ppt/media/hdphoto3.wdp>
</file>

<file path=ppt/media/image1.jp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E1B771-B3E3-42D1-8168-91DB4AA8C408}" type="datetimeFigureOut">
              <a:rPr lang="es-CO" smtClean="0"/>
              <a:t>2/04/2023</a:t>
            </a:fld>
            <a:endParaRPr lang="es-CO" dirty="0"/>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CO"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92EBC8-5E69-48BB-B27C-DBF394D18438}" type="slidenum">
              <a:rPr lang="es-CO" smtClean="0"/>
              <a:t>‹Nº›</a:t>
            </a:fld>
            <a:endParaRPr lang="es-CO" dirty="0"/>
          </a:p>
        </p:txBody>
      </p:sp>
    </p:spTree>
    <p:extLst>
      <p:ext uri="{BB962C8B-B14F-4D97-AF65-F5344CB8AC3E}">
        <p14:creationId xmlns:p14="http://schemas.microsoft.com/office/powerpoint/2010/main" val="2880450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p:txBody>
          <a:bodyPr/>
          <a:lstStyle/>
          <a:p>
            <a:fld id="{94370155-78BD-4B43-AD82-A40C309BA4EE}" type="datetimeFigureOut">
              <a:rPr lang="en-US" smtClean="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1103745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4370155-78BD-4B43-AD82-A40C309BA4EE}" type="datetimeFigureOut">
              <a:rPr lang="en-US" smtClean="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2736068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4370155-78BD-4B43-AD82-A40C309BA4EE}" type="datetimeFigureOut">
              <a:rPr lang="en-US" smtClean="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1907883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94370155-78BD-4B43-AD82-A40C309BA4EE}" type="datetimeFigureOut">
              <a:rPr lang="en-US" smtClean="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1231947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94370155-78BD-4B43-AD82-A40C309BA4EE}" type="datetimeFigureOut">
              <a:rPr lang="en-US" smtClean="0"/>
              <a:t>4/2/2023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3517094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94370155-78BD-4B43-AD82-A40C309BA4EE}" type="datetimeFigureOut">
              <a:rPr lang="en-US" smtClean="0"/>
              <a:t>4/2/2023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2857598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629842" y="2505075"/>
            <a:ext cx="3868340"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4629150" y="2505075"/>
            <a:ext cx="3887391"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94370155-78BD-4B43-AD82-A40C309BA4EE}" type="datetimeFigureOut">
              <a:rPr lang="en-US" smtClean="0"/>
              <a:t>4/2/2023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3210745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94370155-78BD-4B43-AD82-A40C309BA4EE}" type="datetimeFigureOut">
              <a:rPr lang="en-US" smtClean="0"/>
              <a:t>4/2/2023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27243894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370155-78BD-4B43-AD82-A40C309BA4EE}" type="datetimeFigureOut">
              <a:rPr lang="en-US" smtClean="0"/>
              <a:t>4/2/2023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3166229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94370155-78BD-4B43-AD82-A40C309BA4EE}" type="datetimeFigureOut">
              <a:rPr lang="en-US" smtClean="0"/>
              <a:t>4/2/2023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16663885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dirty="0" smtClean="0"/>
              <a:t>Haga clic en el icono para agregar una imagen</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94370155-78BD-4B43-AD82-A40C309BA4EE}" type="datetimeFigureOut">
              <a:rPr lang="en-US" smtClean="0"/>
              <a:t>4/2/2023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E76F29C-3A77-49DE-A5DB-402A37006AF0}" type="slidenum">
              <a:rPr lang="en-US" smtClean="0"/>
              <a:t>‹Nº›</a:t>
            </a:fld>
            <a:endParaRPr lang="en-US" dirty="0"/>
          </a:p>
        </p:txBody>
      </p:sp>
    </p:spTree>
    <p:extLst>
      <p:ext uri="{BB962C8B-B14F-4D97-AF65-F5344CB8AC3E}">
        <p14:creationId xmlns:p14="http://schemas.microsoft.com/office/powerpoint/2010/main" val="1667836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370155-78BD-4B43-AD82-A40C309BA4EE}" type="datetimeFigureOut">
              <a:rPr lang="en-US" smtClean="0"/>
              <a:t>4/2/2023</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76F29C-3A77-49DE-A5DB-402A37006AF0}" type="slidenum">
              <a:rPr lang="en-US" smtClean="0"/>
              <a:t>‹Nº›</a:t>
            </a:fld>
            <a:endParaRPr lang="en-US" dirty="0"/>
          </a:p>
        </p:txBody>
      </p:sp>
    </p:spTree>
    <p:extLst>
      <p:ext uri="{BB962C8B-B14F-4D97-AF65-F5344CB8AC3E}">
        <p14:creationId xmlns:p14="http://schemas.microsoft.com/office/powerpoint/2010/main" val="8472093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micampus.usanjose.co/campus/course/view.php?id=70#section-9"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rotWithShape="1">
          <a:blip r:embed="rId2">
            <a:extLst>
              <a:ext uri="{28A0092B-C50C-407E-A947-70E740481C1C}">
                <a14:useLocalDpi xmlns:a14="http://schemas.microsoft.com/office/drawing/2010/main" val="0"/>
              </a:ext>
            </a:extLst>
          </a:blip>
          <a:srcRect l="15102" t="-56" r="-5663" b="-506"/>
          <a:stretch/>
        </p:blipFill>
        <p:spPr>
          <a:xfrm>
            <a:off x="-9525" y="1"/>
            <a:ext cx="9367309" cy="6943724"/>
          </a:xfrm>
          <a:prstGeom prst="rect">
            <a:avLst/>
          </a:prstGeom>
        </p:spPr>
      </p:pic>
      <p:sp>
        <p:nvSpPr>
          <p:cNvPr id="6" name="Rectángulo 5"/>
          <p:cNvSpPr/>
          <p:nvPr/>
        </p:nvSpPr>
        <p:spPr>
          <a:xfrm>
            <a:off x="4962524" y="0"/>
            <a:ext cx="4181475" cy="6858000"/>
          </a:xfrm>
          <a:prstGeom prst="rect">
            <a:avLst/>
          </a:prstGeom>
          <a:gradFill flip="none" rotWithShape="1">
            <a:gsLst>
              <a:gs pos="35000">
                <a:srgbClr val="EC035F">
                  <a:shade val="30000"/>
                  <a:satMod val="115000"/>
                </a:srgbClr>
              </a:gs>
              <a:gs pos="83000">
                <a:srgbClr val="150060"/>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Imagen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8701" y="5338908"/>
            <a:ext cx="3124200" cy="1263722"/>
          </a:xfrm>
          <a:prstGeom prst="rect">
            <a:avLst/>
          </a:prstGeom>
        </p:spPr>
      </p:pic>
      <p:sp>
        <p:nvSpPr>
          <p:cNvPr id="11" name="Elipse 10"/>
          <p:cNvSpPr/>
          <p:nvPr/>
        </p:nvSpPr>
        <p:spPr>
          <a:xfrm>
            <a:off x="5396277" y="1717528"/>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uadroTexto 12"/>
          <p:cNvSpPr txBox="1"/>
          <p:nvPr/>
        </p:nvSpPr>
        <p:spPr>
          <a:xfrm>
            <a:off x="5695857" y="2746085"/>
            <a:ext cx="2714805" cy="954107"/>
          </a:xfrm>
          <a:prstGeom prst="rect">
            <a:avLst/>
          </a:prstGeom>
          <a:noFill/>
        </p:spPr>
        <p:txBody>
          <a:bodyPr wrap="square" rtlCol="0">
            <a:spAutoFit/>
          </a:bodyPr>
          <a:lstStyle/>
          <a:p>
            <a:pPr algn="ctr"/>
            <a:r>
              <a:rPr lang="es-MX" sz="2800" dirty="0" smtClean="0">
                <a:solidFill>
                  <a:schemeClr val="bg1"/>
                </a:solidFill>
                <a:latin typeface="Arial" panose="020B0604020202020204" pitchFamily="34" charset="0"/>
                <a:cs typeface="Arial" panose="020B0604020202020204" pitchFamily="34" charset="0"/>
              </a:rPr>
              <a:t>INICIO</a:t>
            </a:r>
          </a:p>
          <a:p>
            <a:pPr algn="ctr"/>
            <a:r>
              <a:rPr lang="es-MX" sz="2800" dirty="0" smtClean="0">
                <a:solidFill>
                  <a:schemeClr val="bg1"/>
                </a:solidFill>
                <a:latin typeface="Arial" panose="020B0604020202020204" pitchFamily="34" charset="0"/>
                <a:cs typeface="Arial" panose="020B0604020202020204" pitchFamily="34" charset="0"/>
              </a:rPr>
              <a:t>GRABACIÓN</a:t>
            </a:r>
            <a:endParaRPr lang="en-US" sz="2800" dirty="0">
              <a:solidFill>
                <a:schemeClr val="bg1"/>
              </a:solidFill>
              <a:latin typeface="Arial" panose="020B0604020202020204" pitchFamily="34" charset="0"/>
              <a:cs typeface="Arial" panose="020B0604020202020204" pitchFamily="34" charset="0"/>
            </a:endParaRPr>
          </a:p>
        </p:txBody>
      </p:sp>
      <p:pic>
        <p:nvPicPr>
          <p:cNvPr id="16" name="Imagen 15"/>
          <p:cNvPicPr>
            <a:picLocks noChangeAspect="1"/>
          </p:cNvPicPr>
          <p:nvPr/>
        </p:nvPicPr>
        <p:blipFill rotWithShape="1">
          <a:blip r:embed="rId4" cstate="print">
            <a:extLst>
              <a:ext uri="{BEBA8EAE-BF5A-486C-A8C5-ECC9F3942E4B}">
                <a14:imgProps xmlns:a14="http://schemas.microsoft.com/office/drawing/2010/main">
                  <a14:imgLayer r:embed="rId5">
                    <a14:imgEffect>
                      <a14:colorTemperature colorTemp="11200"/>
                    </a14:imgEffect>
                  </a14:imgLayer>
                </a14:imgProps>
              </a:ext>
              <a:ext uri="{28A0092B-C50C-407E-A947-70E740481C1C}">
                <a14:useLocalDpi xmlns:a14="http://schemas.microsoft.com/office/drawing/2010/main" val="0"/>
              </a:ext>
            </a:extLst>
          </a:blip>
          <a:srcRect l="27123" t="33205" r="27123" b="31411"/>
          <a:stretch/>
        </p:blipFill>
        <p:spPr>
          <a:xfrm>
            <a:off x="4888717" y="1062516"/>
            <a:ext cx="4329084" cy="4440085"/>
          </a:xfrm>
          <a:prstGeom prst="rect">
            <a:avLst/>
          </a:prstGeom>
        </p:spPr>
      </p:pic>
    </p:spTree>
    <p:extLst>
      <p:ext uri="{BB962C8B-B14F-4D97-AF65-F5344CB8AC3E}">
        <p14:creationId xmlns:p14="http://schemas.microsoft.com/office/powerpoint/2010/main" val="3343445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237129" y="1846730"/>
            <a:ext cx="6792842" cy="3539430"/>
          </a:xfrm>
          <a:prstGeom prst="rect">
            <a:avLst/>
          </a:prstGeom>
          <a:noFill/>
        </p:spPr>
        <p:txBody>
          <a:bodyPr wrap="square" rtlCol="0">
            <a:spAutoFit/>
          </a:bodyPr>
          <a:lstStyle/>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342900" indent="-342900" algn="just">
              <a:buFont typeface="+mj-lt"/>
              <a:buAutoNum type="arabicPeriod"/>
            </a:pPr>
            <a:r>
              <a:rPr lang="es-ES" sz="1600" dirty="0">
                <a:latin typeface="Lato" panose="020F0502020204030203" pitchFamily="34" charset="0"/>
                <a:ea typeface="Lato" panose="020F0502020204030203" pitchFamily="34" charset="0"/>
                <a:cs typeface="Lato" panose="020F0502020204030203" pitchFamily="34" charset="0"/>
              </a:rPr>
              <a:t>Los costos se acumulan y registran departamentos o centros de costos. Un producto por lo general fluye a través de dos o mas departamentos o centros de costos antes de que llegue al almacén de artículos terminados.</a:t>
            </a:r>
          </a:p>
          <a:p>
            <a:pPr marL="342900" indent="-342900" algn="just">
              <a:buFont typeface="+mj-lt"/>
              <a:buAutoNum type="arabicPeriod"/>
            </a:pPr>
            <a:endParaRPr lang="es-ES" sz="1600" dirty="0">
              <a:latin typeface="Lato" panose="020F0502020204030203" pitchFamily="34" charset="0"/>
              <a:ea typeface="Lato" panose="020F0502020204030203" pitchFamily="34" charset="0"/>
              <a:cs typeface="Lato" panose="020F0502020204030203" pitchFamily="34" charset="0"/>
            </a:endParaRPr>
          </a:p>
          <a:p>
            <a:pPr marL="342900" indent="-342900" algn="just">
              <a:buFont typeface="+mj-lt"/>
              <a:buAutoNum type="arabicPeriod"/>
            </a:pPr>
            <a:r>
              <a:rPr lang="es-ES" sz="1600" dirty="0">
                <a:latin typeface="Lato" panose="020F0502020204030203" pitchFamily="34" charset="0"/>
                <a:ea typeface="Lato" panose="020F0502020204030203" pitchFamily="34" charset="0"/>
                <a:cs typeface="Lato" panose="020F0502020204030203" pitchFamily="34" charset="0"/>
              </a:rPr>
              <a:t>Cada departamento tiene su propia cuenta de trabajo en proceso en el libro mayor. Esta cuenta se carga con los costos del proceso incurridos en el departamento.</a:t>
            </a:r>
          </a:p>
          <a:p>
            <a:pPr marL="342900" indent="-342900" algn="just">
              <a:buFont typeface="+mj-lt"/>
              <a:buAutoNum type="arabicPeriod"/>
            </a:pPr>
            <a:endParaRPr lang="es-ES" sz="1600" dirty="0">
              <a:latin typeface="Lato" panose="020F0502020204030203" pitchFamily="34" charset="0"/>
              <a:ea typeface="Lato" panose="020F0502020204030203" pitchFamily="34" charset="0"/>
              <a:cs typeface="Lato" panose="020F0502020204030203" pitchFamily="34" charset="0"/>
            </a:endParaRPr>
          </a:p>
          <a:p>
            <a:pPr marL="342900" indent="-342900" algn="just">
              <a:buFont typeface="+mj-lt"/>
              <a:buAutoNum type="arabicPeriod"/>
            </a:pPr>
            <a:r>
              <a:rPr lang="es-ES" sz="1600" i="0" dirty="0">
                <a:effectLst/>
                <a:latin typeface="Lato" panose="020F0502020204030203" pitchFamily="34" charset="0"/>
                <a:ea typeface="Lato" panose="020F0502020204030203" pitchFamily="34" charset="0"/>
                <a:cs typeface="Lato" panose="020F0502020204030203" pitchFamily="34" charset="0"/>
              </a:rPr>
              <a:t>Las unidades equivalentes se usan para determinar el trabajo en proceso, con base o en términos de las unidades terminadas en este tiempo de periodo.</a:t>
            </a:r>
          </a:p>
          <a:p>
            <a:pPr algn="just"/>
            <a:r>
              <a:rPr lang="es-ES" sz="1600" dirty="0">
                <a:latin typeface="Lato" panose="020F0502020204030203" pitchFamily="34" charset="0"/>
                <a:ea typeface="Lato" panose="020F0502020204030203" pitchFamily="34" charset="0"/>
                <a:cs typeface="Lato" panose="020F0502020204030203" pitchFamily="34" charset="0"/>
              </a:rPr>
              <a:t>        </a:t>
            </a:r>
            <a:endParaRPr lang="es-ES" sz="1600" i="0" dirty="0">
              <a:effectLst/>
              <a:latin typeface="Lato" panose="020F0502020204030203" pitchFamily="34" charset="0"/>
              <a:ea typeface="Lato" panose="020F0502020204030203" pitchFamily="34" charset="0"/>
              <a:cs typeface="Lato" panose="020F0502020204030203" pitchFamily="34" charset="0"/>
            </a:endParaRPr>
          </a:p>
          <a:p>
            <a:pPr algn="just"/>
            <a:endParaRPr lang="es-ES" sz="1600" i="0" dirty="0">
              <a:effectLst/>
              <a:latin typeface="Lato" panose="020F0502020204030203" pitchFamily="34" charset="0"/>
              <a:ea typeface="Lato" panose="020F0502020204030203" pitchFamily="34" charset="0"/>
              <a:cs typeface="Lato" panose="020F0502020204030203" pitchFamily="34" charset="0"/>
            </a:endParaRPr>
          </a:p>
        </p:txBody>
      </p:sp>
      <p:sp>
        <p:nvSpPr>
          <p:cNvPr id="6" name="CuadroTexto 5"/>
          <p:cNvSpPr txBox="1"/>
          <p:nvPr/>
        </p:nvSpPr>
        <p:spPr>
          <a:xfrm>
            <a:off x="1452573" y="1080040"/>
            <a:ext cx="5822288" cy="830997"/>
          </a:xfrm>
          <a:prstGeom prst="rect">
            <a:avLst/>
          </a:prstGeom>
          <a:noFill/>
        </p:spPr>
        <p:txBody>
          <a:bodyPr wrap="square" rtlCol="0">
            <a:spAutoFit/>
          </a:bodyPr>
          <a:lstStyle/>
          <a:p>
            <a:pPr algn="ctr"/>
            <a:r>
              <a:rPr lang="es-MX" sz="2400" b="1" dirty="0">
                <a:solidFill>
                  <a:srgbClr val="123258"/>
                </a:solidFill>
                <a:latin typeface="Josefin Slab" pitchFamily="2" charset="0"/>
              </a:rPr>
              <a:t>CARACTERISITICAS DE UN SISTEMA DE COSTOS POR PROCESOS</a:t>
            </a:r>
            <a:endParaRPr lang="en-US" sz="2400" b="1" dirty="0">
              <a:solidFill>
                <a:srgbClr val="123258"/>
              </a:solidFill>
              <a:latin typeface="Josefin Slab" pitchFamily="2" charset="0"/>
            </a:endParaRPr>
          </a:p>
        </p:txBody>
      </p:sp>
      <p:sp>
        <p:nvSpPr>
          <p:cNvPr id="15" name="CuadroTexto 14"/>
          <p:cNvSpPr txBox="1"/>
          <p:nvPr/>
        </p:nvSpPr>
        <p:spPr>
          <a:xfrm>
            <a:off x="265054" y="5959271"/>
            <a:ext cx="5813018" cy="338554"/>
          </a:xfrm>
          <a:prstGeom prst="rect">
            <a:avLst/>
          </a:prstGeom>
          <a:noFill/>
        </p:spPr>
        <p:txBody>
          <a:bodyPr wrap="square" rtlCol="0">
            <a:spAutoFit/>
          </a:bodyPr>
          <a:lstStyle/>
          <a:p>
            <a:pPr algn="just"/>
            <a:r>
              <a:rPr lang="es-CO" sz="800" dirty="0">
                <a:solidFill>
                  <a:srgbClr val="123258"/>
                </a:solidFill>
              </a:rPr>
              <a:t>http://repositorio.usam.ac.cr/xmlui/bitstream/handle/11506/1036/LEC%20CONT%200018%202019.pdf?sequence=1&amp;isAllowed=y#:~:text=B%C3%A1sicamente%2C%20en%20el%20sistema%20de,serie%20de%20procesos%20de%20producci%C3%B3n.</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
        <p:nvSpPr>
          <p:cNvPr id="7" name="Elipse 6"/>
          <p:cNvSpPr/>
          <p:nvPr/>
        </p:nvSpPr>
        <p:spPr>
          <a:xfrm>
            <a:off x="7274861" y="4587819"/>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594862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237129" y="1846730"/>
            <a:ext cx="7283416" cy="3785652"/>
          </a:xfrm>
          <a:prstGeom prst="rect">
            <a:avLst/>
          </a:prstGeom>
          <a:noFill/>
        </p:spPr>
        <p:txBody>
          <a:bodyPr wrap="square" rtlCol="0">
            <a:spAutoFit/>
          </a:bodyPr>
          <a:lstStyle/>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algn="just"/>
            <a:r>
              <a:rPr lang="es-ES" sz="1600" dirty="0">
                <a:latin typeface="Lato" panose="020F0502020204030203" pitchFamily="34" charset="0"/>
                <a:ea typeface="Lato" panose="020F0502020204030203" pitchFamily="34" charset="0"/>
                <a:cs typeface="Lato" panose="020F0502020204030203" pitchFamily="34" charset="0"/>
              </a:rPr>
              <a:t>4.    Los costos unitarios se determinan por departamentos de cada periodo</a:t>
            </a:r>
          </a:p>
          <a:p>
            <a:pPr marL="342900" indent="-342900" algn="just">
              <a:buFont typeface="+mj-lt"/>
              <a:buAutoNum type="arabicPeriod"/>
            </a:pPr>
            <a:endParaRPr lang="es-ES" sz="1600" dirty="0">
              <a:latin typeface="Lato" panose="020F0502020204030203" pitchFamily="34" charset="0"/>
              <a:ea typeface="Lato" panose="020F0502020204030203" pitchFamily="34" charset="0"/>
              <a:cs typeface="Lato" panose="020F0502020204030203" pitchFamily="34" charset="0"/>
            </a:endParaRPr>
          </a:p>
          <a:p>
            <a:pPr marL="342900" indent="-342900" algn="just">
              <a:buAutoNum type="arabicPeriod" startAt="5"/>
            </a:pPr>
            <a:r>
              <a:rPr lang="es-ES" sz="1600" dirty="0">
                <a:latin typeface="Lato" panose="020F0502020204030203" pitchFamily="34" charset="0"/>
                <a:ea typeface="Lato" panose="020F0502020204030203" pitchFamily="34" charset="0"/>
                <a:cs typeface="Lato" panose="020F0502020204030203" pitchFamily="34" charset="0"/>
              </a:rPr>
              <a:t>Las unidades terminadas y sus correspondientes costos se transfieren al siguiente proceso o departamento o artículos terminados, incluyendo sus respectivos costos totales. Por ello es que son acumulativos, es decir en el momento que el ultimo proceso utilizado para terminar el articulo concluya los costos no serán totales por proceso si no totales por producción.</a:t>
            </a:r>
          </a:p>
          <a:p>
            <a:pPr algn="just"/>
            <a:r>
              <a:rPr lang="es-ES" sz="1600" dirty="0">
                <a:latin typeface="Lato" panose="020F0502020204030203" pitchFamily="34" charset="0"/>
                <a:ea typeface="Lato" panose="020F0502020204030203" pitchFamily="34" charset="0"/>
                <a:cs typeface="Lato" panose="020F0502020204030203" pitchFamily="34" charset="0"/>
              </a:rPr>
              <a:t>        estos  costos totales de producción se pueden usar para hallar el costo</a:t>
            </a:r>
          </a:p>
          <a:p>
            <a:pPr algn="just"/>
            <a:r>
              <a:rPr lang="es-ES" sz="1600" dirty="0">
                <a:latin typeface="Lato" panose="020F0502020204030203" pitchFamily="34" charset="0"/>
                <a:ea typeface="Lato" panose="020F0502020204030203" pitchFamily="34" charset="0"/>
                <a:cs typeface="Lato" panose="020F0502020204030203" pitchFamily="34" charset="0"/>
              </a:rPr>
              <a:t>       unitario de los artículos o productos terminados.</a:t>
            </a: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algn="just"/>
            <a:r>
              <a:rPr lang="es-ES" sz="1600" dirty="0">
                <a:latin typeface="Lato" panose="020F0502020204030203" pitchFamily="34" charset="0"/>
                <a:ea typeface="Lato" panose="020F0502020204030203" pitchFamily="34" charset="0"/>
                <a:cs typeface="Lato" panose="020F0502020204030203" pitchFamily="34" charset="0"/>
              </a:rPr>
              <a:t>6.    Los costos total y unitario de cada departamento son agregados</a:t>
            </a:r>
          </a:p>
          <a:p>
            <a:pPr algn="just"/>
            <a:r>
              <a:rPr lang="es-ES" sz="1600" dirty="0">
                <a:latin typeface="Lato" panose="020F0502020204030203" pitchFamily="34" charset="0"/>
                <a:ea typeface="Lato" panose="020F0502020204030203" pitchFamily="34" charset="0"/>
                <a:cs typeface="Lato" panose="020F0502020204030203" pitchFamily="34" charset="0"/>
              </a:rPr>
              <a:t>       periódicamente, analizados y calculados a través de informes de</a:t>
            </a:r>
          </a:p>
          <a:p>
            <a:pPr algn="just"/>
            <a:r>
              <a:rPr lang="es-ES" sz="1600" dirty="0">
                <a:latin typeface="Lato" panose="020F0502020204030203" pitchFamily="34" charset="0"/>
                <a:ea typeface="Lato" panose="020F0502020204030203" pitchFamily="34" charset="0"/>
                <a:cs typeface="Lato" panose="020F0502020204030203" pitchFamily="34" charset="0"/>
              </a:rPr>
              <a:t>       producción y que servirán para poder tomar decisiones a cerca de nuevas </a:t>
            </a:r>
          </a:p>
          <a:p>
            <a:pPr algn="just"/>
            <a:r>
              <a:rPr lang="es-ES" sz="1600" dirty="0">
                <a:latin typeface="Lato" panose="020F0502020204030203" pitchFamily="34" charset="0"/>
                <a:ea typeface="Lato" panose="020F0502020204030203" pitchFamily="34" charset="0"/>
                <a:cs typeface="Lato" panose="020F0502020204030203" pitchFamily="34" charset="0"/>
              </a:rPr>
              <a:t>       demandas con aras de mejorar y bajar estos costos.</a:t>
            </a:r>
            <a:endParaRPr lang="es-ES" sz="1600" i="0" dirty="0">
              <a:effectLst/>
              <a:latin typeface="Lato" panose="020F0502020204030203" pitchFamily="34" charset="0"/>
              <a:ea typeface="Lato" panose="020F0502020204030203" pitchFamily="34" charset="0"/>
              <a:cs typeface="Lato" panose="020F0502020204030203" pitchFamily="34" charset="0"/>
            </a:endParaRPr>
          </a:p>
        </p:txBody>
      </p:sp>
      <p:sp>
        <p:nvSpPr>
          <p:cNvPr id="6" name="CuadroTexto 5"/>
          <p:cNvSpPr txBox="1"/>
          <p:nvPr/>
        </p:nvSpPr>
        <p:spPr>
          <a:xfrm>
            <a:off x="1452573" y="1080040"/>
            <a:ext cx="5822288" cy="830997"/>
          </a:xfrm>
          <a:prstGeom prst="rect">
            <a:avLst/>
          </a:prstGeom>
          <a:noFill/>
        </p:spPr>
        <p:txBody>
          <a:bodyPr wrap="square" rtlCol="0">
            <a:spAutoFit/>
          </a:bodyPr>
          <a:lstStyle/>
          <a:p>
            <a:pPr algn="ctr"/>
            <a:r>
              <a:rPr lang="es-MX" sz="2400" b="1" dirty="0">
                <a:solidFill>
                  <a:srgbClr val="123258"/>
                </a:solidFill>
                <a:latin typeface="Josefin Slab" pitchFamily="2" charset="0"/>
              </a:rPr>
              <a:t>CARACTERISITICAS DE UN SISTEMA DE COSTOS POR PROCESOS</a:t>
            </a:r>
            <a:endParaRPr lang="en-US" sz="2400" b="1" dirty="0">
              <a:solidFill>
                <a:srgbClr val="123258"/>
              </a:solidFill>
              <a:latin typeface="Josefin Slab" pitchFamily="2" charset="0"/>
            </a:endParaRPr>
          </a:p>
        </p:txBody>
      </p:sp>
      <p:sp>
        <p:nvSpPr>
          <p:cNvPr id="15" name="CuadroTexto 14"/>
          <p:cNvSpPr txBox="1"/>
          <p:nvPr/>
        </p:nvSpPr>
        <p:spPr>
          <a:xfrm>
            <a:off x="178112" y="6519446"/>
            <a:ext cx="5813018" cy="338554"/>
          </a:xfrm>
          <a:prstGeom prst="rect">
            <a:avLst/>
          </a:prstGeom>
          <a:noFill/>
        </p:spPr>
        <p:txBody>
          <a:bodyPr wrap="square" rtlCol="0">
            <a:spAutoFit/>
          </a:bodyPr>
          <a:lstStyle/>
          <a:p>
            <a:pPr algn="just"/>
            <a:r>
              <a:rPr lang="es-CO" sz="800" dirty="0">
                <a:solidFill>
                  <a:srgbClr val="123258"/>
                </a:solidFill>
              </a:rPr>
              <a:t>http://repositorio.usam.ac.cr/xmlui/bitstream/handle/11506/1036/LEC%20CONT%200018%202019.pdf?sequence=1&amp;isAllowed=y#:~:text=B%C3%A1sicamente%2C%20en%20el%20sistema%20de,serie%20de%20procesos%20de%20producci%C3%B3n.</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
        <p:nvSpPr>
          <p:cNvPr id="7" name="Elipse 6"/>
          <p:cNvSpPr/>
          <p:nvPr/>
        </p:nvSpPr>
        <p:spPr>
          <a:xfrm>
            <a:off x="7677576" y="4834041"/>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3131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237129" y="1846730"/>
            <a:ext cx="6792842" cy="3785652"/>
          </a:xfrm>
          <a:prstGeom prst="rect">
            <a:avLst/>
          </a:prstGeom>
          <a:noFill/>
        </p:spPr>
        <p:txBody>
          <a:bodyPr wrap="square" rtlCol="0">
            <a:spAutoFit/>
          </a:bodyPr>
          <a:lstStyle/>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algn="just"/>
            <a:r>
              <a:rPr lang="es-ES" sz="1600" dirty="0">
                <a:latin typeface="Lato" panose="020F0502020204030203" pitchFamily="34" charset="0"/>
                <a:ea typeface="Lato" panose="020F0502020204030203" pitchFamily="34" charset="0"/>
                <a:cs typeface="Lato" panose="020F0502020204030203" pitchFamily="34" charset="0"/>
              </a:rPr>
              <a:t>Las empresas hoy en día serian mas productivas si aplicaran un sistema de costos apropiado en ellas para estar mas cerca a la realidad de su negocio.</a:t>
            </a:r>
          </a:p>
          <a:p>
            <a:pPr algn="just"/>
            <a:r>
              <a:rPr lang="es-ES" sz="1600" dirty="0">
                <a:latin typeface="Lato" panose="020F0502020204030203" pitchFamily="34" charset="0"/>
                <a:ea typeface="Lato" panose="020F0502020204030203" pitchFamily="34" charset="0"/>
                <a:cs typeface="Lato" panose="020F0502020204030203" pitchFamily="34" charset="0"/>
              </a:rPr>
              <a:t>Por ello veremos hoy </a:t>
            </a:r>
            <a:r>
              <a:rPr lang="es-ES" sz="1600" b="1" dirty="0">
                <a:latin typeface="Lato" panose="020F0502020204030203" pitchFamily="34" charset="0"/>
                <a:ea typeface="Lato" panose="020F0502020204030203" pitchFamily="34" charset="0"/>
                <a:cs typeface="Lato" panose="020F0502020204030203" pitchFamily="34" charset="0"/>
              </a:rPr>
              <a:t>EL SISTEMA DE COSTOS POR PROCESOS </a:t>
            </a:r>
            <a:r>
              <a:rPr lang="es-ES" sz="1600" dirty="0">
                <a:latin typeface="Lato" panose="020F0502020204030203" pitchFamily="34" charset="0"/>
                <a:ea typeface="Lato" panose="020F0502020204030203" pitchFamily="34" charset="0"/>
                <a:cs typeface="Lato" panose="020F0502020204030203" pitchFamily="34" charset="0"/>
              </a:rPr>
              <a:t>que es utilizado en las empresas industriales en donde por lo general atienden demandas de producción repetitiva y diversificada, aunque los productos sean bastante similares entre si. Cuando decimos que son empresas industriales son compañías de bebidas, empresas de lácteos, empresas que confeccionan zapatos a gran escala, empresas que fabrican automóviles etc. Como vemos y comentamos la realización de estas producciones tienen mas de un proceso y sus costos se deben acumular y ser aplicados  como dice esta clase de costos.</a:t>
            </a:r>
          </a:p>
          <a:p>
            <a:pPr algn="just"/>
            <a:r>
              <a:rPr lang="es-ES" sz="1600" dirty="0">
                <a:latin typeface="Lato" panose="020F0502020204030203" pitchFamily="34" charset="0"/>
                <a:ea typeface="Lato" panose="020F0502020204030203" pitchFamily="34" charset="0"/>
                <a:cs typeface="Lato" panose="020F0502020204030203" pitchFamily="34" charset="0"/>
              </a:rPr>
              <a:t>Además en las empresas de bebidas siempre se tendrán que fabricar de forma continua dado que la demanda siempre será de forma periódica, continua  es decir el consumo de este producto es de carácter repetitivo y por ello su demanda. </a:t>
            </a:r>
            <a:endParaRPr lang="es-ES" sz="1600" i="0" dirty="0">
              <a:effectLst/>
              <a:latin typeface="Lato" panose="020F0502020204030203" pitchFamily="34" charset="0"/>
              <a:ea typeface="Lato" panose="020F0502020204030203" pitchFamily="34" charset="0"/>
              <a:cs typeface="Lato" panose="020F0502020204030203" pitchFamily="34" charset="0"/>
            </a:endParaRPr>
          </a:p>
        </p:txBody>
      </p:sp>
      <p:sp>
        <p:nvSpPr>
          <p:cNvPr id="6" name="CuadroTexto 5"/>
          <p:cNvSpPr txBox="1"/>
          <p:nvPr/>
        </p:nvSpPr>
        <p:spPr>
          <a:xfrm>
            <a:off x="1452573" y="1080040"/>
            <a:ext cx="5822288" cy="830997"/>
          </a:xfrm>
          <a:prstGeom prst="rect">
            <a:avLst/>
          </a:prstGeom>
          <a:noFill/>
        </p:spPr>
        <p:txBody>
          <a:bodyPr wrap="square" rtlCol="0">
            <a:spAutoFit/>
          </a:bodyPr>
          <a:lstStyle/>
          <a:p>
            <a:pPr algn="ctr"/>
            <a:r>
              <a:rPr lang="es-MX" sz="2400" b="1" dirty="0">
                <a:solidFill>
                  <a:srgbClr val="123258"/>
                </a:solidFill>
                <a:latin typeface="Josefin Slab" pitchFamily="2" charset="0"/>
              </a:rPr>
              <a:t>EL SISTEMA DE COSTOS POR PROCESO Y LA APLICACION EN LAS EMPRESAS</a:t>
            </a:r>
            <a:endParaRPr lang="en-US" sz="2400" b="1" dirty="0">
              <a:solidFill>
                <a:srgbClr val="123258"/>
              </a:solidFill>
              <a:latin typeface="Josefin Slab" pitchFamily="2" charset="0"/>
            </a:endParaRPr>
          </a:p>
        </p:txBody>
      </p:sp>
      <p:sp>
        <p:nvSpPr>
          <p:cNvPr id="15" name="CuadroTexto 14"/>
          <p:cNvSpPr txBox="1"/>
          <p:nvPr/>
        </p:nvSpPr>
        <p:spPr>
          <a:xfrm>
            <a:off x="306618" y="6280133"/>
            <a:ext cx="5813018" cy="338554"/>
          </a:xfrm>
          <a:prstGeom prst="rect">
            <a:avLst/>
          </a:prstGeom>
          <a:noFill/>
        </p:spPr>
        <p:txBody>
          <a:bodyPr wrap="square" rtlCol="0">
            <a:spAutoFit/>
          </a:bodyPr>
          <a:lstStyle/>
          <a:p>
            <a:pPr algn="just"/>
            <a:r>
              <a:rPr lang="es-CO" sz="800" dirty="0">
                <a:solidFill>
                  <a:srgbClr val="123258"/>
                </a:solidFill>
              </a:rPr>
              <a:t>http://repositorio.usam.ac.cr/xmlui/bitstream/handle/11506/1036/LEC%20CONT%200018%202019.pdf?sequence=1&amp;isAllowed=y#:~:text=B%C3%A1sicamente%2C%20en%20el%20sistema%20de,serie%20de%20procesos%20de%20producci%C3%B3n.</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Tree>
    <p:extLst>
      <p:ext uri="{BB962C8B-B14F-4D97-AF65-F5344CB8AC3E}">
        <p14:creationId xmlns:p14="http://schemas.microsoft.com/office/powerpoint/2010/main" val="8473342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237128" y="1846730"/>
            <a:ext cx="7728759" cy="3785652"/>
          </a:xfrm>
          <a:prstGeom prst="rect">
            <a:avLst/>
          </a:prstGeom>
          <a:noFill/>
        </p:spPr>
        <p:txBody>
          <a:bodyPr wrap="square" rtlCol="0">
            <a:spAutoFit/>
          </a:bodyPr>
          <a:lstStyle/>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algn="just"/>
            <a:r>
              <a:rPr lang="es-ES" sz="1600" b="1" dirty="0">
                <a:latin typeface="Lato" panose="020F0502020204030203" pitchFamily="34" charset="0"/>
                <a:ea typeface="Lato" panose="020F0502020204030203" pitchFamily="34" charset="0"/>
                <a:cs typeface="Lato" panose="020F0502020204030203" pitchFamily="34" charset="0"/>
              </a:rPr>
              <a:t>BENEFICIOS DE IMPLEMENTAR UN SISTEMA DE COSTOS</a:t>
            </a:r>
          </a:p>
          <a:p>
            <a:pPr algn="just"/>
            <a:r>
              <a:rPr lang="es-ES" sz="1600" dirty="0">
                <a:latin typeface="Lato" panose="020F0502020204030203" pitchFamily="34" charset="0"/>
                <a:ea typeface="Lato" panose="020F0502020204030203" pitchFamily="34" charset="0"/>
                <a:cs typeface="Lato" panose="020F0502020204030203" pitchFamily="34" charset="0"/>
              </a:rPr>
              <a:t>Las empresas hoy en día serian mas productivas si aplicaran un sistema de costos apropiado en ellas para estar mas cerca a la realidad de su negocio.</a:t>
            </a:r>
          </a:p>
          <a:p>
            <a:pPr algn="just"/>
            <a:r>
              <a:rPr lang="es-ES" sz="1600" dirty="0">
                <a:latin typeface="Lato" panose="020F0502020204030203" pitchFamily="34" charset="0"/>
                <a:ea typeface="Lato" panose="020F0502020204030203" pitchFamily="34" charset="0"/>
                <a:cs typeface="Lato" panose="020F0502020204030203" pitchFamily="34" charset="0"/>
              </a:rPr>
              <a:t>Entre los beneficios que podemos enumerar para una empresa cuando se implementan un sistema de costos tenemos:</a:t>
            </a: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Se puede medir lo planeado en razón a lo ejecutado</a:t>
            </a: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Coherencia en relación a los costos del producto </a:t>
            </a: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Registro de actividades que afectan el patrimonio de la empresa</a:t>
            </a:r>
          </a:p>
          <a:p>
            <a:pPr marL="285750" indent="-285750" algn="just">
              <a:buFont typeface="Wingdings" panose="05000000000000000000" pitchFamily="2" charset="2"/>
              <a:buChar char="§"/>
            </a:pPr>
            <a:r>
              <a:rPr lang="es-ES" sz="1600" i="0" dirty="0">
                <a:effectLst/>
                <a:latin typeface="Lato" panose="020F0502020204030203" pitchFamily="34" charset="0"/>
                <a:ea typeface="Lato" panose="020F0502020204030203" pitchFamily="34" charset="0"/>
                <a:cs typeface="Lato" panose="020F0502020204030203" pitchFamily="34" charset="0"/>
              </a:rPr>
              <a:t>Una herramienta para atraer financiamiento de inversionistas</a:t>
            </a: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Precisión en la obtención del costo de producto y servicio con la mayor exactitud</a:t>
            </a:r>
          </a:p>
          <a:p>
            <a:pPr marL="285750" indent="-285750" algn="just">
              <a:buFont typeface="Wingdings" panose="05000000000000000000" pitchFamily="2" charset="2"/>
              <a:buChar char="§"/>
            </a:pPr>
            <a:r>
              <a:rPr lang="es-ES" sz="1600" i="0" dirty="0">
                <a:effectLst/>
                <a:latin typeface="Lato" panose="020F0502020204030203" pitchFamily="34" charset="0"/>
                <a:ea typeface="Lato" panose="020F0502020204030203" pitchFamily="34" charset="0"/>
                <a:cs typeface="Lato" panose="020F0502020204030203" pitchFamily="34" charset="0"/>
              </a:rPr>
              <a:t>Valor agregado para ser utilizado en actividades comerciales, financieras etc.</a:t>
            </a: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Maximización de la productividad, eliminando productos no rentables, se eliminan gastos, y actividades que consumen recursos con nula rentabilidad.</a:t>
            </a:r>
            <a:endParaRPr lang="es-ES" sz="1600" i="0" dirty="0">
              <a:effectLst/>
              <a:latin typeface="Lato" panose="020F0502020204030203" pitchFamily="34" charset="0"/>
              <a:ea typeface="Lato" panose="020F0502020204030203" pitchFamily="34" charset="0"/>
              <a:cs typeface="Lato" panose="020F0502020204030203" pitchFamily="34" charset="0"/>
            </a:endParaRPr>
          </a:p>
        </p:txBody>
      </p:sp>
      <p:sp>
        <p:nvSpPr>
          <p:cNvPr id="6" name="CuadroTexto 5"/>
          <p:cNvSpPr txBox="1"/>
          <p:nvPr/>
        </p:nvSpPr>
        <p:spPr>
          <a:xfrm>
            <a:off x="1452573" y="1080040"/>
            <a:ext cx="5822288" cy="830997"/>
          </a:xfrm>
          <a:prstGeom prst="rect">
            <a:avLst/>
          </a:prstGeom>
          <a:noFill/>
        </p:spPr>
        <p:txBody>
          <a:bodyPr wrap="square" rtlCol="0">
            <a:spAutoFit/>
          </a:bodyPr>
          <a:lstStyle/>
          <a:p>
            <a:pPr algn="ctr"/>
            <a:r>
              <a:rPr lang="es-MX" sz="2400" b="1" dirty="0">
                <a:solidFill>
                  <a:srgbClr val="123258"/>
                </a:solidFill>
                <a:latin typeface="Josefin Slab" pitchFamily="2" charset="0"/>
              </a:rPr>
              <a:t>EL SISTEMA DE COSTOS POR PROCESO Y LA APLICACION EN LAS EMPRESAS</a:t>
            </a:r>
            <a:endParaRPr lang="en-US" sz="2400" b="1" dirty="0">
              <a:solidFill>
                <a:srgbClr val="123258"/>
              </a:solidFill>
              <a:latin typeface="Josefin Slab" pitchFamily="2" charset="0"/>
            </a:endParaRPr>
          </a:p>
        </p:txBody>
      </p:sp>
      <p:sp>
        <p:nvSpPr>
          <p:cNvPr id="15" name="CuadroTexto 14"/>
          <p:cNvSpPr txBox="1"/>
          <p:nvPr/>
        </p:nvSpPr>
        <p:spPr>
          <a:xfrm>
            <a:off x="1237129" y="6446658"/>
            <a:ext cx="5813018" cy="215444"/>
          </a:xfrm>
          <a:prstGeom prst="rect">
            <a:avLst/>
          </a:prstGeom>
          <a:noFill/>
        </p:spPr>
        <p:txBody>
          <a:bodyPr wrap="square" rtlCol="0">
            <a:spAutoFit/>
          </a:bodyPr>
          <a:lstStyle/>
          <a:p>
            <a:pPr algn="just"/>
            <a:r>
              <a:rPr lang="es-CO" sz="800" dirty="0">
                <a:solidFill>
                  <a:srgbClr val="123258"/>
                </a:solidFill>
              </a:rPr>
              <a:t>https://www.gerencie.com/beneficios-de-implementar-un-sistema-de-costos.html.</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Tree>
    <p:extLst>
      <p:ext uri="{BB962C8B-B14F-4D97-AF65-F5344CB8AC3E}">
        <p14:creationId xmlns:p14="http://schemas.microsoft.com/office/powerpoint/2010/main" val="35326205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237129" y="1846730"/>
            <a:ext cx="6792842" cy="3785652"/>
          </a:xfrm>
          <a:prstGeom prst="rect">
            <a:avLst/>
          </a:prstGeom>
          <a:noFill/>
        </p:spPr>
        <p:txBody>
          <a:bodyPr wrap="square" rtlCol="0">
            <a:spAutoFit/>
          </a:bodyPr>
          <a:lstStyle/>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Sistemas de Información, pues se cuenta con unos datos anticipados, incluso  de los costos de producción</a:t>
            </a: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Planeación científica pues se necesita contar con una planeación previa de la producción como que ?, como ?, donde ? Cuando? Y cantidad de producto</a:t>
            </a: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Facilita la formulación de los Presupuestos y su forma de ejecución</a:t>
            </a: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
            </a:pPr>
            <a:r>
              <a:rPr lang="es-ES" sz="1600" i="0" dirty="0">
                <a:effectLst/>
                <a:latin typeface="Lato" panose="020F0502020204030203" pitchFamily="34" charset="0"/>
                <a:ea typeface="Lato" panose="020F0502020204030203" pitchFamily="34" charset="0"/>
                <a:cs typeface="Lato" panose="020F0502020204030203" pitchFamily="34" charset="0"/>
              </a:rPr>
              <a:t>Se constituye en base solida para implementar nuevos productos con el menor riesgo de perdida posible</a:t>
            </a:r>
          </a:p>
          <a:p>
            <a:pPr algn="just"/>
            <a:endParaRPr lang="es-ES" sz="1600" i="0" dirty="0">
              <a:effectLst/>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Fundamental y facilitador para la planeación estratégica para la decisiones de precios de venta, la retirada o introducción de productos</a:t>
            </a:r>
            <a:endParaRPr lang="es-ES" sz="1600" i="0" dirty="0">
              <a:effectLst/>
              <a:latin typeface="Lato" panose="020F0502020204030203" pitchFamily="34" charset="0"/>
              <a:ea typeface="Lato" panose="020F0502020204030203" pitchFamily="34" charset="0"/>
              <a:cs typeface="Lato" panose="020F0502020204030203" pitchFamily="34" charset="0"/>
            </a:endParaRPr>
          </a:p>
        </p:txBody>
      </p:sp>
      <p:sp>
        <p:nvSpPr>
          <p:cNvPr id="6" name="CuadroTexto 5"/>
          <p:cNvSpPr txBox="1"/>
          <p:nvPr/>
        </p:nvSpPr>
        <p:spPr>
          <a:xfrm>
            <a:off x="1452573" y="1080040"/>
            <a:ext cx="5822288" cy="830997"/>
          </a:xfrm>
          <a:prstGeom prst="rect">
            <a:avLst/>
          </a:prstGeom>
          <a:noFill/>
        </p:spPr>
        <p:txBody>
          <a:bodyPr wrap="square" rtlCol="0">
            <a:spAutoFit/>
          </a:bodyPr>
          <a:lstStyle/>
          <a:p>
            <a:pPr algn="ctr"/>
            <a:r>
              <a:rPr lang="es-MX" sz="2400" b="1" dirty="0">
                <a:solidFill>
                  <a:srgbClr val="123258"/>
                </a:solidFill>
                <a:latin typeface="Josefin Slab" pitchFamily="2" charset="0"/>
              </a:rPr>
              <a:t>EL SISTEMA DE COSTOS POR PROCESO Y LA APLICACION EN LAS EMPRESAS</a:t>
            </a:r>
            <a:endParaRPr lang="en-US" sz="2400" b="1" dirty="0">
              <a:solidFill>
                <a:srgbClr val="123258"/>
              </a:solidFill>
              <a:latin typeface="Josefin Slab" pitchFamily="2" charset="0"/>
            </a:endParaRPr>
          </a:p>
        </p:txBody>
      </p:sp>
      <p:sp>
        <p:nvSpPr>
          <p:cNvPr id="15" name="CuadroTexto 14"/>
          <p:cNvSpPr txBox="1"/>
          <p:nvPr/>
        </p:nvSpPr>
        <p:spPr>
          <a:xfrm>
            <a:off x="1237129" y="6446658"/>
            <a:ext cx="5813018" cy="215444"/>
          </a:xfrm>
          <a:prstGeom prst="rect">
            <a:avLst/>
          </a:prstGeom>
          <a:noFill/>
        </p:spPr>
        <p:txBody>
          <a:bodyPr wrap="square" rtlCol="0">
            <a:spAutoFit/>
          </a:bodyPr>
          <a:lstStyle/>
          <a:p>
            <a:pPr algn="just"/>
            <a:r>
              <a:rPr lang="es-CO" sz="800" dirty="0">
                <a:solidFill>
                  <a:srgbClr val="123258"/>
                </a:solidFill>
              </a:rPr>
              <a:t>https://www.gerencie.com/beneficios-de-implementar-un-sistema-de-costos.html.</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
        <p:nvSpPr>
          <p:cNvPr id="7" name="Elipse 6"/>
          <p:cNvSpPr/>
          <p:nvPr/>
        </p:nvSpPr>
        <p:spPr>
          <a:xfrm>
            <a:off x="6726467" y="5292969"/>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705222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128072" y="1565863"/>
            <a:ext cx="6792842" cy="4278094"/>
          </a:xfrm>
          <a:prstGeom prst="rect">
            <a:avLst/>
          </a:prstGeom>
          <a:noFill/>
        </p:spPr>
        <p:txBody>
          <a:bodyPr wrap="square" rtlCol="0">
            <a:spAutoFit/>
          </a:bodyPr>
          <a:lstStyle/>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algn="just"/>
            <a:r>
              <a:rPr lang="es-ES" sz="1600" dirty="0">
                <a:latin typeface="Lato" panose="020F0502020204030203" pitchFamily="34" charset="0"/>
                <a:ea typeface="Lato" panose="020F0502020204030203" pitchFamily="34" charset="0"/>
                <a:cs typeface="Lato" panose="020F0502020204030203" pitchFamily="34" charset="0"/>
              </a:rPr>
              <a:t>Para hacer una mejor socialización de estos conceptos vemos empresas de hierro, neumáticos, pescado y madera donde el sistema de costos por procesos son utilizados en estas empresas de producción masiva y continua de artículos similares además de una empresa de industria textil de procesos químicos, plásticos, cemento, acero, azúcar, petróleo minería, vidrio etc.  La aplicación del Sistema de costos por procesos se puede hacer de dos formas : con base en datos históricos o con base en costos predeterminados y el consiguiente aumento en los gastos de distribución, pero con las extraordinarias ventajas para el control de la producción que ofrece este método.</a:t>
            </a:r>
          </a:p>
          <a:p>
            <a:pPr algn="just"/>
            <a:r>
              <a:rPr lang="es-ES" sz="1600" dirty="0">
                <a:latin typeface="Lato" panose="020F0502020204030203" pitchFamily="34" charset="0"/>
                <a:ea typeface="Lato" panose="020F0502020204030203" pitchFamily="34" charset="0"/>
                <a:cs typeface="Lato" panose="020F0502020204030203" pitchFamily="34" charset="0"/>
              </a:rPr>
              <a:t>La industria de la harina y aceite de pescado (el recurso hidrobiológico de pescado pasa por varias etapas o proceso de cambio hasta convertirse en harina y aceite de pescado ) las utilidades de estas empresas se pueden medir entre otras en toneladas, litros, cajas, kilos etc.</a:t>
            </a:r>
          </a:p>
          <a:p>
            <a:pPr algn="just"/>
            <a:r>
              <a:rPr lang="es-ES" sz="1600" dirty="0">
                <a:latin typeface="Lato" panose="020F0502020204030203" pitchFamily="34" charset="0"/>
                <a:ea typeface="Lato" panose="020F0502020204030203" pitchFamily="34" charset="0"/>
                <a:cs typeface="Lato" panose="020F0502020204030203" pitchFamily="34" charset="0"/>
              </a:rPr>
              <a:t>El plan de producción depende de las características técnicas del diseño del producto y proceso, la organización y distribución de planta determina la relación entre procesos, uno luego del otro.</a:t>
            </a:r>
          </a:p>
        </p:txBody>
      </p:sp>
      <p:sp>
        <p:nvSpPr>
          <p:cNvPr id="6" name="CuadroTexto 5"/>
          <p:cNvSpPr txBox="1"/>
          <p:nvPr/>
        </p:nvSpPr>
        <p:spPr>
          <a:xfrm>
            <a:off x="1468979" y="836010"/>
            <a:ext cx="5822288" cy="830997"/>
          </a:xfrm>
          <a:prstGeom prst="rect">
            <a:avLst/>
          </a:prstGeom>
          <a:noFill/>
        </p:spPr>
        <p:txBody>
          <a:bodyPr wrap="square" rtlCol="0">
            <a:spAutoFit/>
          </a:bodyPr>
          <a:lstStyle/>
          <a:p>
            <a:pPr algn="ctr"/>
            <a:r>
              <a:rPr lang="es-MX" sz="2400" b="1" dirty="0">
                <a:solidFill>
                  <a:srgbClr val="123258"/>
                </a:solidFill>
                <a:latin typeface="Josefin Slab" pitchFamily="2" charset="0"/>
              </a:rPr>
              <a:t>EMPRESAS QUE APLICAN EL SISTEMA DE COSTOS POR PROCESO</a:t>
            </a:r>
            <a:endParaRPr lang="en-US" sz="2400" b="1" dirty="0">
              <a:solidFill>
                <a:srgbClr val="123258"/>
              </a:solidFill>
              <a:latin typeface="Josefin Slab" pitchFamily="2" charset="0"/>
            </a:endParaRPr>
          </a:p>
        </p:txBody>
      </p:sp>
      <p:sp>
        <p:nvSpPr>
          <p:cNvPr id="15" name="CuadroTexto 14"/>
          <p:cNvSpPr txBox="1"/>
          <p:nvPr/>
        </p:nvSpPr>
        <p:spPr>
          <a:xfrm>
            <a:off x="1128072" y="6484270"/>
            <a:ext cx="5813018" cy="215444"/>
          </a:xfrm>
          <a:prstGeom prst="rect">
            <a:avLst/>
          </a:prstGeom>
          <a:noFill/>
        </p:spPr>
        <p:txBody>
          <a:bodyPr wrap="square" rtlCol="0">
            <a:spAutoFit/>
          </a:bodyPr>
          <a:lstStyle/>
          <a:p>
            <a:pPr algn="just"/>
            <a:r>
              <a:rPr lang="es-CO" sz="800" dirty="0">
                <a:solidFill>
                  <a:srgbClr val="123258"/>
                </a:solidFill>
              </a:rPr>
              <a:t>http://accioneduca.org/admin/archivos/clases/material/costeo-por-procesos_1563976729.pdf.</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Tree>
    <p:extLst>
      <p:ext uri="{BB962C8B-B14F-4D97-AF65-F5344CB8AC3E}">
        <p14:creationId xmlns:p14="http://schemas.microsoft.com/office/powerpoint/2010/main" val="34055126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848195" y="1846730"/>
            <a:ext cx="8081710" cy="4524315"/>
          </a:xfrm>
          <a:prstGeom prst="rect">
            <a:avLst/>
          </a:prstGeom>
          <a:noFill/>
        </p:spPr>
        <p:txBody>
          <a:bodyPr wrap="square" rtlCol="0">
            <a:spAutoFit/>
          </a:bodyPr>
          <a:lstStyle/>
          <a:p>
            <a:pPr algn="just"/>
            <a:r>
              <a:rPr lang="es-ES" sz="1600" dirty="0">
                <a:latin typeface="Lato" panose="020F0502020204030203" pitchFamily="34" charset="0"/>
                <a:ea typeface="Lato" panose="020F0502020204030203" pitchFamily="34" charset="0"/>
                <a:cs typeface="Lato" panose="020F0502020204030203" pitchFamily="34" charset="0"/>
              </a:rPr>
              <a:t>Las empresas anteriormente citadas y que utilizan el sistema de costos por procesos, los cuales cumplen con unos objetivos y características y que permiten su identificación con facilidad:</a:t>
            </a: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Ø"/>
            </a:pPr>
            <a:r>
              <a:rPr lang="es-ES" sz="1600" dirty="0">
                <a:latin typeface="Lato" panose="020F0502020204030203" pitchFamily="34" charset="0"/>
                <a:ea typeface="Lato" panose="020F0502020204030203" pitchFamily="34" charset="0"/>
                <a:cs typeface="Lato" panose="020F0502020204030203" pitchFamily="34" charset="0"/>
              </a:rPr>
              <a:t>Averiguar y determinar, en tiempo determinado los costos de producción de un proceso determinado en un solo o varios departamentos productivos con respecto a los materiales, la mano de obra directa, y gastos indirectos de producción incurridos en el proceso determinado.</a:t>
            </a: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Ø"/>
            </a:pPr>
            <a:r>
              <a:rPr lang="es-ES" sz="1600" dirty="0">
                <a:latin typeface="Lato" panose="020F0502020204030203" pitchFamily="34" charset="0"/>
                <a:ea typeface="Lato" panose="020F0502020204030203" pitchFamily="34" charset="0"/>
                <a:cs typeface="Lato" panose="020F0502020204030203" pitchFamily="34" charset="0"/>
              </a:rPr>
              <a:t>Ayuda a la gerencia en el control del costo de producción de un proceso a través de informes emitidos por el área de contabilidad de costos en relación con el dinero que esta empresa esta invirtiendo.</a:t>
            </a: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Ø"/>
            </a:pPr>
            <a:r>
              <a:rPr lang="es-ES" sz="1600" dirty="0">
                <a:latin typeface="Lato" panose="020F0502020204030203" pitchFamily="34" charset="0"/>
                <a:ea typeface="Lato" panose="020F0502020204030203" pitchFamily="34" charset="0"/>
                <a:cs typeface="Lato" panose="020F0502020204030203" pitchFamily="34" charset="0"/>
              </a:rPr>
              <a:t>Con esta información la toma de decisiones es fundamental pues la gerencia puede exigir una mayor eficiencia cuando así lo requiera ya que cuenta con una herramienta como el informe de costos de producción este documento le permite optar al líder por nuevas políticas y producción y precios teniendo en cuenta las necesidades del consumidor y los precios que se manejan en otras empresas en el mercado en línea.</a:t>
            </a:r>
          </a:p>
        </p:txBody>
      </p:sp>
      <p:sp>
        <p:nvSpPr>
          <p:cNvPr id="6" name="CuadroTexto 5"/>
          <p:cNvSpPr txBox="1"/>
          <p:nvPr/>
        </p:nvSpPr>
        <p:spPr>
          <a:xfrm>
            <a:off x="848194" y="863921"/>
            <a:ext cx="7364628" cy="1200329"/>
          </a:xfrm>
          <a:prstGeom prst="rect">
            <a:avLst/>
          </a:prstGeom>
          <a:noFill/>
        </p:spPr>
        <p:txBody>
          <a:bodyPr wrap="square" rtlCol="0">
            <a:spAutoFit/>
          </a:bodyPr>
          <a:lstStyle/>
          <a:p>
            <a:pPr algn="ctr"/>
            <a:r>
              <a:rPr lang="es-MX" sz="2400" b="1" dirty="0">
                <a:solidFill>
                  <a:srgbClr val="123258"/>
                </a:solidFill>
                <a:latin typeface="Josefin Slab" pitchFamily="2" charset="0"/>
              </a:rPr>
              <a:t>OBJETIVOS DE LOS COSTOS POR PROCESOS EN LAS EMPRESAS QUE LO UTILIZAN</a:t>
            </a:r>
          </a:p>
          <a:p>
            <a:pPr algn="ctr"/>
            <a:endParaRPr lang="en-US" sz="2400" b="1" dirty="0">
              <a:solidFill>
                <a:srgbClr val="123258"/>
              </a:solidFill>
              <a:latin typeface="Josefin Slab" pitchFamily="2" charset="0"/>
            </a:endParaRPr>
          </a:p>
        </p:txBody>
      </p:sp>
      <p:sp>
        <p:nvSpPr>
          <p:cNvPr id="15" name="CuadroTexto 14"/>
          <p:cNvSpPr txBox="1"/>
          <p:nvPr/>
        </p:nvSpPr>
        <p:spPr>
          <a:xfrm>
            <a:off x="1108559" y="6597575"/>
            <a:ext cx="5813018" cy="215444"/>
          </a:xfrm>
          <a:prstGeom prst="rect">
            <a:avLst/>
          </a:prstGeom>
          <a:noFill/>
        </p:spPr>
        <p:txBody>
          <a:bodyPr wrap="square" rtlCol="0">
            <a:spAutoFit/>
          </a:bodyPr>
          <a:lstStyle/>
          <a:p>
            <a:pPr algn="just"/>
            <a:r>
              <a:rPr lang="es-CO" sz="800" dirty="0">
                <a:solidFill>
                  <a:srgbClr val="123258"/>
                </a:solidFill>
              </a:rPr>
              <a:t>http://accioneduca.org/admin/archivos/clases/material/costeo-por-procesos_1563976729.pdf.</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Tree>
    <p:extLst>
      <p:ext uri="{BB962C8B-B14F-4D97-AF65-F5344CB8AC3E}">
        <p14:creationId xmlns:p14="http://schemas.microsoft.com/office/powerpoint/2010/main" val="36828095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237129" y="1846730"/>
            <a:ext cx="6792842" cy="3785652"/>
          </a:xfrm>
          <a:prstGeom prst="rect">
            <a:avLst/>
          </a:prstGeom>
          <a:noFill/>
        </p:spPr>
        <p:txBody>
          <a:bodyPr wrap="square" rtlCol="0">
            <a:spAutoFit/>
          </a:bodyPr>
          <a:lstStyle/>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La producción es continua, uniforme y rígida</a:t>
            </a: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Los costos se acumulan por departamentos o centro de costos</a:t>
            </a: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La producción se inicia sin que necesariamente hayan pedidos u ordenes especificas</a:t>
            </a: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Citadas ya empresas como la industria de vidrio, gaseosas cemento, cerveza, papel aplican el sistema con resultados satisfactorios</a:t>
            </a: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La producción equivalente se usa para expresar las unidades en proceso con las que se terminaron</a:t>
            </a: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Para calcular el costo total y unitario por unidades producidas, debemos de referirnos al periodo de trabajo fundamentalmente </a:t>
            </a: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Existe un control mas global de los costos </a:t>
            </a: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Se denomina costos promediados, por cada centro de operaciones cuantificando el volumen de producción a través de medidas convencionales tale como metro, kilos toneladas y litros.</a:t>
            </a:r>
          </a:p>
        </p:txBody>
      </p:sp>
      <p:sp>
        <p:nvSpPr>
          <p:cNvPr id="6" name="CuadroTexto 5"/>
          <p:cNvSpPr txBox="1"/>
          <p:nvPr/>
        </p:nvSpPr>
        <p:spPr>
          <a:xfrm>
            <a:off x="848194" y="863921"/>
            <a:ext cx="7364628" cy="1200329"/>
          </a:xfrm>
          <a:prstGeom prst="rect">
            <a:avLst/>
          </a:prstGeom>
          <a:noFill/>
        </p:spPr>
        <p:txBody>
          <a:bodyPr wrap="square" rtlCol="0">
            <a:spAutoFit/>
          </a:bodyPr>
          <a:lstStyle/>
          <a:p>
            <a:pPr algn="ctr"/>
            <a:r>
              <a:rPr lang="es-MX" sz="2400" b="1" dirty="0">
                <a:solidFill>
                  <a:srgbClr val="123258"/>
                </a:solidFill>
                <a:latin typeface="Josefin Slab" pitchFamily="2" charset="0"/>
              </a:rPr>
              <a:t>CARACTERISTICAS DE LOS COSTOS POR PROCESOS EN LAS EMPRESAS QUE LO UTILIZAN</a:t>
            </a:r>
          </a:p>
          <a:p>
            <a:pPr algn="ctr"/>
            <a:endParaRPr lang="en-US" sz="2400" b="1" dirty="0">
              <a:solidFill>
                <a:srgbClr val="123258"/>
              </a:solidFill>
              <a:latin typeface="Josefin Slab" pitchFamily="2" charset="0"/>
            </a:endParaRPr>
          </a:p>
        </p:txBody>
      </p:sp>
      <p:sp>
        <p:nvSpPr>
          <p:cNvPr id="15" name="CuadroTexto 14"/>
          <p:cNvSpPr txBox="1"/>
          <p:nvPr/>
        </p:nvSpPr>
        <p:spPr>
          <a:xfrm>
            <a:off x="1108559" y="6597575"/>
            <a:ext cx="5813018" cy="215444"/>
          </a:xfrm>
          <a:prstGeom prst="rect">
            <a:avLst/>
          </a:prstGeom>
          <a:noFill/>
        </p:spPr>
        <p:txBody>
          <a:bodyPr wrap="square" rtlCol="0">
            <a:spAutoFit/>
          </a:bodyPr>
          <a:lstStyle/>
          <a:p>
            <a:pPr algn="just"/>
            <a:r>
              <a:rPr lang="es-CO" sz="800" dirty="0">
                <a:solidFill>
                  <a:srgbClr val="123258"/>
                </a:solidFill>
              </a:rPr>
              <a:t>http://accioneduca.org/admin/archivos/clases/material/costeo-por-procesos_1563976729.pdf.</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Tree>
    <p:extLst>
      <p:ext uri="{BB962C8B-B14F-4D97-AF65-F5344CB8AC3E}">
        <p14:creationId xmlns:p14="http://schemas.microsoft.com/office/powerpoint/2010/main" val="29344353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237129" y="1846730"/>
            <a:ext cx="6792842" cy="2554545"/>
          </a:xfrm>
          <a:prstGeom prst="rect">
            <a:avLst/>
          </a:prstGeom>
          <a:noFill/>
        </p:spPr>
        <p:txBody>
          <a:bodyPr wrap="square" rtlCol="0">
            <a:spAutoFit/>
          </a:bodyPr>
          <a:lstStyle/>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Los sistemas de costos por procesos resultan viables ya que responden a sus necesidades planteando el diseño del sistema a fin de contribuir al correcto control y manejo de costos e información real y detallada.</a:t>
            </a: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El sistema de costos esta desarrollado, tomando en cuenta los controles básicos para cada una de las cuentas.</a:t>
            </a: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marL="285750" indent="-285750" algn="just">
              <a:buFont typeface="Wingdings" panose="05000000000000000000" pitchFamily="2" charset="2"/>
              <a:buChar char="§"/>
            </a:pPr>
            <a:r>
              <a:rPr lang="es-ES" sz="1600" dirty="0">
                <a:latin typeface="Lato" panose="020F0502020204030203" pitchFamily="34" charset="0"/>
                <a:ea typeface="Lato" panose="020F0502020204030203" pitchFamily="34" charset="0"/>
                <a:cs typeface="Lato" panose="020F0502020204030203" pitchFamily="34" charset="0"/>
              </a:rPr>
              <a:t>En estas empresas se debe revisar las estructura organizacional, ya que por ella se pueden reducir costos y ser mas competitivos.</a:t>
            </a:r>
          </a:p>
        </p:txBody>
      </p:sp>
      <p:sp>
        <p:nvSpPr>
          <p:cNvPr id="6" name="CuadroTexto 5"/>
          <p:cNvSpPr txBox="1"/>
          <p:nvPr/>
        </p:nvSpPr>
        <p:spPr>
          <a:xfrm>
            <a:off x="848194" y="863921"/>
            <a:ext cx="7364628" cy="1200329"/>
          </a:xfrm>
          <a:prstGeom prst="rect">
            <a:avLst/>
          </a:prstGeom>
          <a:noFill/>
        </p:spPr>
        <p:txBody>
          <a:bodyPr wrap="square" rtlCol="0">
            <a:spAutoFit/>
          </a:bodyPr>
          <a:lstStyle/>
          <a:p>
            <a:pPr algn="ctr"/>
            <a:r>
              <a:rPr lang="es-MX" sz="2400" b="1" dirty="0">
                <a:solidFill>
                  <a:srgbClr val="123258"/>
                </a:solidFill>
                <a:latin typeface="Josefin Slab" pitchFamily="2" charset="0"/>
              </a:rPr>
              <a:t>CONCLUSIONES DE LAS EMPRESAS QUE APLICAN </a:t>
            </a:r>
            <a:r>
              <a:rPr lang="es-MX" sz="2400" b="1">
                <a:solidFill>
                  <a:srgbClr val="123258"/>
                </a:solidFill>
                <a:latin typeface="Josefin Slab" pitchFamily="2" charset="0"/>
              </a:rPr>
              <a:t>LOS SISTEMAS </a:t>
            </a:r>
            <a:r>
              <a:rPr lang="es-MX" sz="2400" b="1" dirty="0">
                <a:solidFill>
                  <a:srgbClr val="123258"/>
                </a:solidFill>
                <a:latin typeface="Josefin Slab" pitchFamily="2" charset="0"/>
              </a:rPr>
              <a:t>DE COSTOS POR PROCESOS</a:t>
            </a:r>
          </a:p>
          <a:p>
            <a:pPr algn="ctr"/>
            <a:endParaRPr lang="en-US" sz="2400" b="1" dirty="0">
              <a:solidFill>
                <a:srgbClr val="123258"/>
              </a:solidFill>
              <a:latin typeface="Josefin Slab" pitchFamily="2" charset="0"/>
            </a:endParaRPr>
          </a:p>
        </p:txBody>
      </p:sp>
      <p:sp>
        <p:nvSpPr>
          <p:cNvPr id="15" name="CuadroTexto 14"/>
          <p:cNvSpPr txBox="1"/>
          <p:nvPr/>
        </p:nvSpPr>
        <p:spPr>
          <a:xfrm>
            <a:off x="1108559" y="6597575"/>
            <a:ext cx="5813018" cy="215444"/>
          </a:xfrm>
          <a:prstGeom prst="rect">
            <a:avLst/>
          </a:prstGeom>
          <a:noFill/>
        </p:spPr>
        <p:txBody>
          <a:bodyPr wrap="square" rtlCol="0">
            <a:spAutoFit/>
          </a:bodyPr>
          <a:lstStyle/>
          <a:p>
            <a:pPr algn="just"/>
            <a:r>
              <a:rPr lang="es-CO" sz="800" dirty="0">
                <a:solidFill>
                  <a:srgbClr val="123258"/>
                </a:solidFill>
              </a:rPr>
              <a:t>http://repositorio.utn.edu.ec/bitstream/123456789/310/9/PG%20138%20CONCLUSIONES%20Y%20RECOMENDACIONES.pdf.</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
        <p:nvSpPr>
          <p:cNvPr id="8" name="Elipse 7"/>
          <p:cNvSpPr/>
          <p:nvPr/>
        </p:nvSpPr>
        <p:spPr>
          <a:xfrm>
            <a:off x="6761922" y="4094046"/>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308751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10">
            <a:extLst>
              <a:ext uri="{FF2B5EF4-FFF2-40B4-BE49-F238E27FC236}">
                <a16:creationId xmlns="" xmlns:a16="http://schemas.microsoft.com/office/drawing/2014/main" id="{73164AE0-4D74-4A65-985D-4663F23F55A2}"/>
              </a:ext>
            </a:extLst>
          </p:cNvPr>
          <p:cNvSpPr/>
          <p:nvPr/>
        </p:nvSpPr>
        <p:spPr>
          <a:xfrm>
            <a:off x="-198434" y="1"/>
            <a:ext cx="9342433" cy="6857999"/>
          </a:xfrm>
          <a:prstGeom prst="rect">
            <a:avLst/>
          </a:prstGeom>
          <a:gradFill flip="none" rotWithShape="1">
            <a:gsLst>
              <a:gs pos="0">
                <a:srgbClr val="D40257"/>
              </a:gs>
              <a:gs pos="40000">
                <a:srgbClr val="013889"/>
              </a:gs>
              <a:gs pos="80000">
                <a:srgbClr val="001C46"/>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s-CO"/>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s-CO" sz="800" dirty="0"/>
              <a:t>https://www.bing.com/videos/riverview/relatedvideo?&amp;q=CONCEPTO+DE+SISTEMAS+DE+COSTOS+POR+PROCESOS%2fDISE%c3%91O+Y+NATURALEZA+SCPP%2f+EJEMPLO&amp;&amp;mid=E41F72450B2B8A75BAFBE41F72450B2B8A75BAFB&amp;&amp;FORM=VRDGAR</a:t>
            </a:r>
            <a:endParaRPr lang="es-CO" sz="800" dirty="0"/>
          </a:p>
        </p:txBody>
      </p:sp>
      <p:sp>
        <p:nvSpPr>
          <p:cNvPr id="4" name="Elipse 3"/>
          <p:cNvSpPr/>
          <p:nvPr/>
        </p:nvSpPr>
        <p:spPr>
          <a:xfrm>
            <a:off x="3030852" y="1770294"/>
            <a:ext cx="3082296" cy="3082296"/>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ángulo 2"/>
          <p:cNvSpPr/>
          <p:nvPr/>
        </p:nvSpPr>
        <p:spPr>
          <a:xfrm>
            <a:off x="3171919" y="2711277"/>
            <a:ext cx="2899685" cy="369332"/>
          </a:xfrm>
          <a:prstGeom prst="rect">
            <a:avLst/>
          </a:prstGeom>
        </p:spPr>
        <p:txBody>
          <a:bodyPr wrap="square">
            <a:spAutoFit/>
          </a:bodyPr>
          <a:lstStyle/>
          <a:p>
            <a:pPr algn="ctr"/>
            <a:r>
              <a:rPr lang="es-CO" dirty="0" smtClean="0">
                <a:solidFill>
                  <a:schemeClr val="bg1"/>
                </a:solidFill>
              </a:rPr>
              <a:t>Video </a:t>
            </a:r>
          </a:p>
        </p:txBody>
      </p:sp>
    </p:spTree>
    <p:extLst>
      <p:ext uri="{BB962C8B-B14F-4D97-AF65-F5344CB8AC3E}">
        <p14:creationId xmlns:p14="http://schemas.microsoft.com/office/powerpoint/2010/main" val="1722942997"/>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0" y="0"/>
            <a:ext cx="9144000" cy="3513495"/>
          </a:xfrm>
          <a:prstGeom prst="rect">
            <a:avLst/>
          </a:prstGeom>
          <a:gradFill flip="none" rotWithShape="1">
            <a:gsLst>
              <a:gs pos="0">
                <a:srgbClr val="EC035F">
                  <a:shade val="30000"/>
                  <a:satMod val="115000"/>
                  <a:alpha val="8000"/>
                </a:srgbClr>
              </a:gs>
              <a:gs pos="0">
                <a:srgbClr val="FF2573"/>
              </a:gs>
              <a:gs pos="52000">
                <a:srgbClr val="150060"/>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sz="1350" dirty="0"/>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218" y="4463383"/>
            <a:ext cx="4096505" cy="1657014"/>
          </a:xfrm>
          <a:prstGeom prst="rect">
            <a:avLst/>
          </a:prstGeom>
        </p:spPr>
      </p:pic>
      <p:grpSp>
        <p:nvGrpSpPr>
          <p:cNvPr id="2" name="Grupo 1"/>
          <p:cNvGrpSpPr/>
          <p:nvPr/>
        </p:nvGrpSpPr>
        <p:grpSpPr>
          <a:xfrm>
            <a:off x="2838850" y="2361222"/>
            <a:ext cx="4780752" cy="3229887"/>
            <a:chOff x="3844276" y="1678843"/>
            <a:chExt cx="6374336" cy="4306516"/>
          </a:xfrm>
        </p:grpSpPr>
        <p:pic>
          <p:nvPicPr>
            <p:cNvPr id="9" name="Imagen 8"/>
            <p:cNvPicPr>
              <a:picLocks noChangeAspect="1"/>
            </p:cNvPicPr>
            <p:nvPr/>
          </p:nvPicPr>
          <p:blipFill rotWithShape="1">
            <a:blip r:embed="rId3" cstate="print">
              <a:duotone>
                <a:schemeClr val="accent5">
                  <a:shade val="45000"/>
                  <a:satMod val="135000"/>
                </a:schemeClr>
                <a:prstClr val="white"/>
              </a:duotone>
              <a:extLst>
                <a:ext uri="{28A0092B-C50C-407E-A947-70E740481C1C}">
                  <a14:useLocalDpi xmlns:a14="http://schemas.microsoft.com/office/drawing/2010/main" val="0"/>
                </a:ext>
              </a:extLst>
            </a:blip>
            <a:srcRect r="6573" b="7046"/>
            <a:stretch/>
          </p:blipFill>
          <p:spPr>
            <a:xfrm>
              <a:off x="3844276" y="1678843"/>
              <a:ext cx="6374336" cy="4306516"/>
            </a:xfrm>
            <a:prstGeom prst="rect">
              <a:avLst/>
            </a:prstGeom>
          </p:spPr>
        </p:pic>
        <p:sp>
          <p:nvSpPr>
            <p:cNvPr id="10" name="Elipse 9"/>
            <p:cNvSpPr/>
            <p:nvPr/>
          </p:nvSpPr>
          <p:spPr>
            <a:xfrm>
              <a:off x="4204079" y="2111839"/>
              <a:ext cx="3313967" cy="3130063"/>
            </a:xfrm>
            <a:prstGeom prst="ellipse">
              <a:avLst/>
            </a:prstGeom>
            <a:solidFill>
              <a:srgbClr val="EC03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2" name="CuadroTexto 11"/>
            <p:cNvSpPr txBox="1"/>
            <p:nvPr/>
          </p:nvSpPr>
          <p:spPr>
            <a:xfrm>
              <a:off x="3951209" y="2630430"/>
              <a:ext cx="3889793" cy="2339101"/>
            </a:xfrm>
            <a:prstGeom prst="rect">
              <a:avLst/>
            </a:prstGeom>
            <a:noFill/>
          </p:spPr>
          <p:txBody>
            <a:bodyPr wrap="square" rtlCol="0">
              <a:spAutoFit/>
            </a:bodyPr>
            <a:lstStyle/>
            <a:p>
              <a:pPr algn="ctr"/>
              <a:r>
                <a:rPr lang="es-ES" b="1" dirty="0">
                  <a:solidFill>
                    <a:schemeClr val="bg1"/>
                  </a:solidFill>
                  <a:hlinkClick r:id="rId4"/>
                </a:rPr>
                <a:t>SISTEMAS DE COSTOS POR PROCESOS Y LAS EMPRESAS QUE LO IMPLEMENTAN – CARACTERISTICAS - OBJETIVOS GENERALES</a:t>
              </a:r>
              <a:r>
                <a:rPr lang="es-ES" b="1" dirty="0">
                  <a:solidFill>
                    <a:schemeClr val="bg1"/>
                  </a:solidFill>
                </a:rPr>
                <a:t> </a:t>
              </a:r>
            </a:p>
            <a:p>
              <a:pPr algn="ctr"/>
              <a:endParaRPr lang="es-MX" b="1" dirty="0">
                <a:latin typeface="Arial" panose="020B0604020202020204" pitchFamily="34" charset="0"/>
                <a:cs typeface="Arial" panose="020B0604020202020204" pitchFamily="34" charset="0"/>
              </a:endParaRPr>
            </a:p>
          </p:txBody>
        </p:sp>
      </p:grpSp>
      <p:pic>
        <p:nvPicPr>
          <p:cNvPr id="13" name="Imagen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0112" y="1834623"/>
            <a:ext cx="3798475" cy="4718916"/>
          </a:xfrm>
          <a:prstGeom prst="rect">
            <a:avLst/>
          </a:prstGeom>
        </p:spPr>
      </p:pic>
      <p:sp>
        <p:nvSpPr>
          <p:cNvPr id="3" name="Rectángulo 2"/>
          <p:cNvSpPr/>
          <p:nvPr/>
        </p:nvSpPr>
        <p:spPr>
          <a:xfrm>
            <a:off x="98887" y="4874666"/>
            <a:ext cx="6745257" cy="2031325"/>
          </a:xfrm>
          <a:prstGeom prst="rect">
            <a:avLst/>
          </a:prstGeom>
        </p:spPr>
        <p:txBody>
          <a:bodyPr wrap="square">
            <a:spAutoFit/>
          </a:bodyPr>
          <a:lstStyle/>
          <a:p>
            <a:r>
              <a:rPr lang="es-ES" b="1" dirty="0"/>
              <a:t>ELECTIVA DE PROFUNDIZACION II// Costeo por Procesos //Gestión de Procesos </a:t>
            </a:r>
            <a:r>
              <a:rPr lang="es-ES" b="1" dirty="0" smtClean="0"/>
              <a:t>Organizacionales.</a:t>
            </a:r>
            <a:endParaRPr lang="es-ES" b="1" dirty="0" smtClean="0"/>
          </a:p>
          <a:p>
            <a:r>
              <a:rPr lang="es-ES" b="1" dirty="0" smtClean="0"/>
              <a:t>OLGA </a:t>
            </a:r>
            <a:r>
              <a:rPr lang="es-ES" b="1" dirty="0"/>
              <a:t>LUCIA PABON VILLAMIZAR</a:t>
            </a:r>
          </a:p>
          <a:p>
            <a:r>
              <a:rPr lang="es-ES" b="1" dirty="0"/>
              <a:t>CONTADORA PUBLICA</a:t>
            </a:r>
          </a:p>
          <a:p>
            <a:r>
              <a:rPr lang="es-ES" b="1" dirty="0"/>
              <a:t>MAGISTER TRIBUTARIA</a:t>
            </a:r>
          </a:p>
          <a:p>
            <a:r>
              <a:rPr lang="es-ES" b="1" dirty="0"/>
              <a:t>FUNDACION DE EDUCACION SUPERIOR SAN JOSE.</a:t>
            </a:r>
          </a:p>
          <a:p>
            <a:r>
              <a:rPr lang="es-ES" b="1" dirty="0"/>
              <a:t>SEMANA </a:t>
            </a:r>
            <a:r>
              <a:rPr lang="es-ES" b="1" dirty="0" smtClean="0"/>
              <a:t>9</a:t>
            </a:r>
            <a:endParaRPr lang="es-ES" b="1" dirty="0" smtClean="0"/>
          </a:p>
        </p:txBody>
      </p:sp>
    </p:spTree>
    <p:extLst>
      <p:ext uri="{BB962C8B-B14F-4D97-AF65-F5344CB8AC3E}">
        <p14:creationId xmlns:p14="http://schemas.microsoft.com/office/powerpoint/2010/main" val="1204500921"/>
      </p:ext>
    </p:extLst>
  </p:cSld>
  <p:clrMapOvr>
    <a:masterClrMapping/>
  </p:clrMapOvr>
  <p:transition spd="slow">
    <p:wip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rotWithShape="1">
          <a:blip r:embed="rId2">
            <a:extLst>
              <a:ext uri="{28A0092B-C50C-407E-A947-70E740481C1C}">
                <a14:useLocalDpi xmlns:a14="http://schemas.microsoft.com/office/drawing/2010/main" val="0"/>
              </a:ext>
            </a:extLst>
          </a:blip>
          <a:srcRect l="11111"/>
          <a:stretch/>
        </p:blipFill>
        <p:spPr>
          <a:xfrm>
            <a:off x="0" y="0"/>
            <a:ext cx="9144000" cy="6858000"/>
          </a:xfrm>
          <a:prstGeom prst="rect">
            <a:avLst/>
          </a:prstGeom>
        </p:spPr>
      </p:pic>
      <p:sp>
        <p:nvSpPr>
          <p:cNvPr id="6" name="Rectángulo 5"/>
          <p:cNvSpPr/>
          <p:nvPr/>
        </p:nvSpPr>
        <p:spPr>
          <a:xfrm>
            <a:off x="4791807" y="0"/>
            <a:ext cx="4352193" cy="6858000"/>
          </a:xfrm>
          <a:prstGeom prst="rect">
            <a:avLst/>
          </a:prstGeom>
          <a:solidFill>
            <a:srgbClr val="EC035F">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Elipse 10"/>
          <p:cNvSpPr/>
          <p:nvPr/>
        </p:nvSpPr>
        <p:spPr>
          <a:xfrm>
            <a:off x="3156439" y="1477108"/>
            <a:ext cx="3313967" cy="3130062"/>
          </a:xfrm>
          <a:prstGeom prst="ellipse">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uadroTexto 12"/>
          <p:cNvSpPr txBox="1"/>
          <p:nvPr/>
        </p:nvSpPr>
        <p:spPr>
          <a:xfrm>
            <a:off x="6354084" y="5754345"/>
            <a:ext cx="2714805" cy="954107"/>
          </a:xfrm>
          <a:prstGeom prst="rect">
            <a:avLst/>
          </a:prstGeom>
          <a:noFill/>
        </p:spPr>
        <p:txBody>
          <a:bodyPr wrap="square" rtlCol="0">
            <a:spAutoFit/>
          </a:bodyPr>
          <a:lstStyle/>
          <a:p>
            <a:pPr algn="ctr"/>
            <a:r>
              <a:rPr lang="es-MX" sz="2800" b="1" dirty="0" smtClean="0">
                <a:solidFill>
                  <a:schemeClr val="bg1"/>
                </a:solidFill>
                <a:latin typeface="Century Gothic" panose="020B0502020202020204" pitchFamily="34" charset="0"/>
                <a:cs typeface="Arial" panose="020B0604020202020204" pitchFamily="34" charset="0"/>
              </a:rPr>
              <a:t>FIN DE GRABACIÓN</a:t>
            </a:r>
            <a:endParaRPr lang="en-US" sz="2800" b="1" dirty="0">
              <a:solidFill>
                <a:schemeClr val="bg1"/>
              </a:solidFill>
              <a:latin typeface="Century Gothic" panose="020B0502020202020204" pitchFamily="34" charset="0"/>
              <a:cs typeface="Arial" panose="020B0604020202020204" pitchFamily="34" charset="0"/>
            </a:endParaRPr>
          </a:p>
        </p:txBody>
      </p:sp>
      <p:pic>
        <p:nvPicPr>
          <p:cNvPr id="16" name="Imagen 15"/>
          <p:cNvPicPr>
            <a:picLocks noChangeAspect="1"/>
          </p:cNvPicPr>
          <p:nvPr/>
        </p:nvPicPr>
        <p:blipFill rotWithShape="1">
          <a:blip r:embed="rId3" cstate="print">
            <a:extLst>
              <a:ext uri="{BEBA8EAE-BF5A-486C-A8C5-ECC9F3942E4B}">
                <a14:imgProps xmlns:a14="http://schemas.microsoft.com/office/drawing/2010/main">
                  <a14:imgLayer r:embed="rId4">
                    <a14:imgEffect>
                      <a14:colorTemperature colorTemp="11200"/>
                    </a14:imgEffect>
                  </a14:imgLayer>
                </a14:imgProps>
              </a:ext>
              <a:ext uri="{28A0092B-C50C-407E-A947-70E740481C1C}">
                <a14:useLocalDpi xmlns:a14="http://schemas.microsoft.com/office/drawing/2010/main" val="0"/>
              </a:ext>
            </a:extLst>
          </a:blip>
          <a:srcRect l="27123" t="33205" r="27123" b="31411"/>
          <a:stretch/>
        </p:blipFill>
        <p:spPr>
          <a:xfrm>
            <a:off x="2648880" y="822096"/>
            <a:ext cx="4329084" cy="4440085"/>
          </a:xfrm>
          <a:prstGeom prst="rect">
            <a:avLst/>
          </a:prstGeom>
        </p:spPr>
      </p:pic>
      <p:pic>
        <p:nvPicPr>
          <p:cNvPr id="8" name="Imagen 7"/>
          <p:cNvPicPr>
            <a:picLocks noChangeAspect="1"/>
          </p:cNvPicPr>
          <p:nvPr/>
        </p:nvPicPr>
        <p:blipFill rotWithShape="1">
          <a:blip r:embed="rId5" cstate="print">
            <a:extLst>
              <a:ext uri="{28A0092B-C50C-407E-A947-70E740481C1C}">
                <a14:useLocalDpi xmlns:a14="http://schemas.microsoft.com/office/drawing/2010/main" val="0"/>
              </a:ext>
            </a:extLst>
          </a:blip>
          <a:srcRect l="70491" t="74091"/>
          <a:stretch/>
        </p:blipFill>
        <p:spPr>
          <a:xfrm>
            <a:off x="4904617" y="4140357"/>
            <a:ext cx="1565790" cy="1707902"/>
          </a:xfrm>
          <a:prstGeom prst="rect">
            <a:avLst/>
          </a:prstGeom>
        </p:spPr>
      </p:pic>
      <p:pic>
        <p:nvPicPr>
          <p:cNvPr id="4" name="Imagen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33297" y="2065044"/>
            <a:ext cx="2077406" cy="1747807"/>
          </a:xfrm>
          <a:prstGeom prst="rect">
            <a:avLst/>
          </a:prstGeom>
        </p:spPr>
      </p:pic>
    </p:spTree>
    <p:extLst>
      <p:ext uri="{BB962C8B-B14F-4D97-AF65-F5344CB8AC3E}">
        <p14:creationId xmlns:p14="http://schemas.microsoft.com/office/powerpoint/2010/main" val="31297484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 xmlns:a16="http://schemas.microsoft.com/office/drawing/2014/main" id="{73164AE0-4D74-4A65-985D-4663F23F55A2}"/>
              </a:ext>
            </a:extLst>
          </p:cNvPr>
          <p:cNvSpPr/>
          <p:nvPr/>
        </p:nvSpPr>
        <p:spPr>
          <a:xfrm>
            <a:off x="0" y="0"/>
            <a:ext cx="9144000" cy="6857999"/>
          </a:xfrm>
          <a:prstGeom prst="rect">
            <a:avLst/>
          </a:prstGeom>
          <a:gradFill flip="none" rotWithShape="1">
            <a:gsLst>
              <a:gs pos="0">
                <a:srgbClr val="014CBB"/>
              </a:gs>
              <a:gs pos="80000">
                <a:srgbClr val="001C46"/>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s-CO"/>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s-CO" sz="1350" dirty="0"/>
          </a:p>
        </p:txBody>
      </p:sp>
      <p:pic>
        <p:nvPicPr>
          <p:cNvPr id="5" name="Picture 4" descr="Resultado de imagen para avion silueta png">
            <a:extLst>
              <a:ext uri="{FF2B5EF4-FFF2-40B4-BE49-F238E27FC236}">
                <a16:creationId xmlns="" xmlns:a16="http://schemas.microsoft.com/office/drawing/2014/main" id="{10A086D5-F53A-4FF3-815A-9A050312DE62}"/>
              </a:ext>
            </a:extLst>
          </p:cNvPr>
          <p:cNvPicPr>
            <a:picLocks noChangeAspect="1" noChangeArrowheads="1"/>
          </p:cNvPicPr>
          <p:nvPr/>
        </p:nvPicPr>
        <p:blipFill>
          <a:blip r:embed="rId2">
            <a:lum bright="70000" contrast="-7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3544272" y="1280113"/>
            <a:ext cx="2055456" cy="2148886"/>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4">
            <a:extLst>
              <a:ext uri="{FF2B5EF4-FFF2-40B4-BE49-F238E27FC236}">
                <a16:creationId xmlns="" xmlns:a16="http://schemas.microsoft.com/office/drawing/2014/main" id="{29DB83B5-8887-4804-829F-198FDB03ABA1}"/>
              </a:ext>
            </a:extLst>
          </p:cNvPr>
          <p:cNvSpPr txBox="1"/>
          <p:nvPr/>
        </p:nvSpPr>
        <p:spPr>
          <a:xfrm>
            <a:off x="1803824" y="3935102"/>
            <a:ext cx="5884602" cy="2308324"/>
          </a:xfrm>
          <a:prstGeom prst="rect">
            <a:avLst/>
          </a:prstGeom>
          <a:noFill/>
        </p:spPr>
        <p:txBody>
          <a:bodyPr wrap="square"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s-ES" sz="3600" b="1" dirty="0" smtClean="0">
                <a:solidFill>
                  <a:schemeClr val="bg1"/>
                </a:solidFill>
                <a:latin typeface="Contradiction" panose="02000500000000000000" pitchFamily="50" charset="0"/>
                <a:ea typeface="Verdana" panose="020B0604030504040204" pitchFamily="34" charset="0"/>
              </a:rPr>
              <a:t>La motivación frente al aprendizaje es el motor de vida, para avanzar en un proyecto de vida.</a:t>
            </a:r>
            <a:endParaRPr lang="es-ES" sz="3600" b="1" dirty="0">
              <a:solidFill>
                <a:schemeClr val="bg1"/>
              </a:solidFill>
              <a:latin typeface="Contradiction" panose="02000500000000000000" pitchFamily="50" charset="0"/>
              <a:ea typeface="Verdana" panose="020B0604030504040204" pitchFamily="34" charset="0"/>
            </a:endParaRPr>
          </a:p>
        </p:txBody>
      </p:sp>
    </p:spTree>
    <p:extLst>
      <p:ext uri="{BB962C8B-B14F-4D97-AF65-F5344CB8AC3E}">
        <p14:creationId xmlns:p14="http://schemas.microsoft.com/office/powerpoint/2010/main" val="1184512389"/>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ángulo redondeado 31"/>
          <p:cNvSpPr/>
          <p:nvPr/>
        </p:nvSpPr>
        <p:spPr>
          <a:xfrm rot="2620456">
            <a:off x="-3017942" y="-463709"/>
            <a:ext cx="6362050" cy="7997580"/>
          </a:xfrm>
          <a:prstGeom prst="roundRect">
            <a:avLst/>
          </a:prstGeom>
          <a:gradFill flip="none" rotWithShape="1">
            <a:gsLst>
              <a:gs pos="14000">
                <a:srgbClr val="014CBB"/>
              </a:gs>
              <a:gs pos="65000">
                <a:srgbClr val="EC035F">
                  <a:shade val="67500"/>
                  <a:satMod val="115000"/>
                </a:srgbClr>
              </a:gs>
              <a:gs pos="100000">
                <a:srgbClr val="EC035F">
                  <a:shade val="100000"/>
                  <a:satMod val="115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Elipse 8"/>
          <p:cNvSpPr/>
          <p:nvPr/>
        </p:nvSpPr>
        <p:spPr>
          <a:xfrm>
            <a:off x="5101437" y="2188294"/>
            <a:ext cx="571500" cy="571500"/>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10800000" scaled="1"/>
            <a:tileRect/>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CuadroTexto 9"/>
          <p:cNvSpPr txBox="1"/>
          <p:nvPr/>
        </p:nvSpPr>
        <p:spPr>
          <a:xfrm>
            <a:off x="5737044" y="2116335"/>
            <a:ext cx="3503608" cy="892552"/>
          </a:xfrm>
          <a:prstGeom prst="rect">
            <a:avLst/>
          </a:prstGeom>
          <a:noFill/>
        </p:spPr>
        <p:txBody>
          <a:bodyPr wrap="square" rtlCol="0">
            <a:spAutoFit/>
          </a:bodyPr>
          <a:lstStyle/>
          <a:p>
            <a:r>
              <a:rPr lang="es-MX" sz="1600" b="1" dirty="0">
                <a:latin typeface="Morn Thin" panose="00000200000000000000" pitchFamily="50" charset="0"/>
              </a:rPr>
              <a:t>CONCEPTO DE SISTEMAS DE COSTOS POR PROCESOS</a:t>
            </a:r>
            <a:r>
              <a:rPr lang="es-MX" sz="2000" b="1" dirty="0">
                <a:latin typeface="Morn Thin" panose="00000200000000000000" pitchFamily="50" charset="0"/>
              </a:rPr>
              <a:t>/</a:t>
            </a:r>
            <a:r>
              <a:rPr lang="es-MX" sz="1600" b="1" dirty="0">
                <a:latin typeface="Morn Thin" panose="00000200000000000000" pitchFamily="50" charset="0"/>
              </a:rPr>
              <a:t>DISEÑO Y NATURALEZA SCPP/ EJEMPLO</a:t>
            </a:r>
            <a:endParaRPr lang="es-CO" sz="1600" dirty="0">
              <a:latin typeface="Arial" panose="020B0604020202020204" pitchFamily="34" charset="0"/>
              <a:cs typeface="Arial" panose="020B0604020202020204" pitchFamily="34" charset="0"/>
            </a:endParaRPr>
          </a:p>
        </p:txBody>
      </p:sp>
      <p:sp>
        <p:nvSpPr>
          <p:cNvPr id="11" name="CuadroTexto 10"/>
          <p:cNvSpPr txBox="1"/>
          <p:nvPr/>
        </p:nvSpPr>
        <p:spPr>
          <a:xfrm>
            <a:off x="5225242" y="2237068"/>
            <a:ext cx="286520" cy="369332"/>
          </a:xfrm>
          <a:prstGeom prst="rect">
            <a:avLst/>
          </a:prstGeom>
          <a:noFill/>
        </p:spPr>
        <p:txBody>
          <a:bodyPr wrap="square" rtlCol="0">
            <a:spAutoFit/>
          </a:bodyPr>
          <a:lstStyle/>
          <a:p>
            <a:r>
              <a:rPr lang="es-MX" b="1" dirty="0" smtClean="0">
                <a:solidFill>
                  <a:schemeClr val="bg1"/>
                </a:solidFill>
                <a:latin typeface="Arial" panose="020B0604020202020204" pitchFamily="34" charset="0"/>
                <a:cs typeface="Arial" panose="020B0604020202020204" pitchFamily="34" charset="0"/>
              </a:rPr>
              <a:t>1</a:t>
            </a:r>
            <a:endParaRPr lang="en-US" b="1" dirty="0">
              <a:solidFill>
                <a:schemeClr val="bg1"/>
              </a:solidFill>
              <a:latin typeface="Arial" panose="020B0604020202020204" pitchFamily="34" charset="0"/>
              <a:cs typeface="Arial" panose="020B0604020202020204" pitchFamily="34" charset="0"/>
            </a:endParaRPr>
          </a:p>
        </p:txBody>
      </p:sp>
      <p:sp>
        <p:nvSpPr>
          <p:cNvPr id="15" name="Elipse 14"/>
          <p:cNvSpPr/>
          <p:nvPr/>
        </p:nvSpPr>
        <p:spPr>
          <a:xfrm>
            <a:off x="5046757" y="3495821"/>
            <a:ext cx="571500" cy="571500"/>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10800000" scaled="1"/>
            <a:tileRect/>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uadroTexto 15"/>
          <p:cNvSpPr txBox="1"/>
          <p:nvPr/>
        </p:nvSpPr>
        <p:spPr>
          <a:xfrm>
            <a:off x="5724867" y="3127886"/>
            <a:ext cx="3515785" cy="1815882"/>
          </a:xfrm>
          <a:prstGeom prst="rect">
            <a:avLst/>
          </a:prstGeom>
          <a:noFill/>
        </p:spPr>
        <p:txBody>
          <a:bodyPr wrap="square" rtlCol="0">
            <a:spAutoFit/>
          </a:bodyPr>
          <a:lstStyle/>
          <a:p>
            <a:r>
              <a:rPr lang="en-US" sz="1600" b="1" dirty="0">
                <a:latin typeface="Morn Thin" panose="00000200000000000000" pitchFamily="50" charset="0"/>
              </a:rPr>
              <a:t>NATURALEZA Y DISEÑO DEL SCPP/CARACTERISTICAS DEL SCPP /APLICACION DEL SCPP EN EMPRESAS</a:t>
            </a:r>
            <a:endParaRPr lang="en-US" sz="2000" b="1" dirty="0">
              <a:latin typeface="Morn Thin" panose="00000200000000000000" pitchFamily="50" charset="0"/>
            </a:endParaRPr>
          </a:p>
          <a:p>
            <a:endParaRPr lang="en-US" sz="1600" b="1" dirty="0">
              <a:latin typeface="Morn Thin" panose="00000200000000000000" pitchFamily="50" charset="0"/>
            </a:endParaRPr>
          </a:p>
          <a:p>
            <a:endParaRPr lang="en-US" sz="1600" b="1" dirty="0">
              <a:latin typeface="Morn Thin" panose="00000200000000000000" pitchFamily="50" charset="0"/>
            </a:endParaRPr>
          </a:p>
          <a:p>
            <a:endParaRPr lang="en-US" sz="1600" b="1" dirty="0">
              <a:latin typeface="Morn Thin" panose="00000200000000000000" pitchFamily="50" charset="0"/>
            </a:endParaRPr>
          </a:p>
        </p:txBody>
      </p:sp>
      <p:sp>
        <p:nvSpPr>
          <p:cNvPr id="17" name="CuadroTexto 16"/>
          <p:cNvSpPr txBox="1"/>
          <p:nvPr/>
        </p:nvSpPr>
        <p:spPr>
          <a:xfrm>
            <a:off x="5170892" y="3596905"/>
            <a:ext cx="286520" cy="369332"/>
          </a:xfrm>
          <a:prstGeom prst="rect">
            <a:avLst/>
          </a:prstGeom>
          <a:noFill/>
        </p:spPr>
        <p:txBody>
          <a:bodyPr wrap="square" rtlCol="0">
            <a:spAutoFit/>
          </a:bodyPr>
          <a:lstStyle/>
          <a:p>
            <a:r>
              <a:rPr lang="es-MX" b="1" dirty="0" smtClean="0">
                <a:solidFill>
                  <a:schemeClr val="bg1"/>
                </a:solidFill>
                <a:latin typeface="Arial" panose="020B0604020202020204" pitchFamily="34" charset="0"/>
                <a:cs typeface="Arial" panose="020B0604020202020204" pitchFamily="34" charset="0"/>
              </a:rPr>
              <a:t>2</a:t>
            </a:r>
            <a:endParaRPr lang="en-US" b="1" dirty="0">
              <a:solidFill>
                <a:schemeClr val="bg1"/>
              </a:solidFill>
              <a:latin typeface="Arial" panose="020B0604020202020204" pitchFamily="34" charset="0"/>
              <a:cs typeface="Arial" panose="020B0604020202020204" pitchFamily="34" charset="0"/>
            </a:endParaRPr>
          </a:p>
        </p:txBody>
      </p:sp>
      <p:sp>
        <p:nvSpPr>
          <p:cNvPr id="18" name="Elipse 17"/>
          <p:cNvSpPr/>
          <p:nvPr/>
        </p:nvSpPr>
        <p:spPr>
          <a:xfrm>
            <a:off x="5046757" y="4575297"/>
            <a:ext cx="571500" cy="571500"/>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10800000" scaled="1"/>
            <a:tileRect/>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CuadroTexto 18"/>
          <p:cNvSpPr txBox="1"/>
          <p:nvPr/>
        </p:nvSpPr>
        <p:spPr>
          <a:xfrm>
            <a:off x="5689583" y="4308180"/>
            <a:ext cx="3515785" cy="1323439"/>
          </a:xfrm>
          <a:prstGeom prst="rect">
            <a:avLst/>
          </a:prstGeom>
          <a:noFill/>
        </p:spPr>
        <p:txBody>
          <a:bodyPr wrap="square" rtlCol="0">
            <a:spAutoFit/>
          </a:bodyPr>
          <a:lstStyle/>
          <a:p>
            <a:r>
              <a:rPr lang="es-MX" sz="1600" b="1" dirty="0">
                <a:latin typeface="Morn Thin" panose="00000200000000000000" pitchFamily="50" charset="0"/>
              </a:rPr>
              <a:t>EMPRESAS QUE APLICAN EL SCPP/OBJETIVOS / CARACTERISTICAS DE ESTAS EMPRESAS / CONCLUSIONES.</a:t>
            </a:r>
          </a:p>
          <a:p>
            <a:endParaRPr lang="es-MX" sz="1600" b="1" dirty="0">
              <a:latin typeface="Arial" panose="020B0604020202020204" pitchFamily="34" charset="0"/>
              <a:cs typeface="Arial" panose="020B0604020202020204" pitchFamily="34" charset="0"/>
            </a:endParaRPr>
          </a:p>
        </p:txBody>
      </p:sp>
      <p:sp>
        <p:nvSpPr>
          <p:cNvPr id="20" name="CuadroTexto 19"/>
          <p:cNvSpPr txBox="1"/>
          <p:nvPr/>
        </p:nvSpPr>
        <p:spPr>
          <a:xfrm>
            <a:off x="5153251" y="4676381"/>
            <a:ext cx="286520" cy="369332"/>
          </a:xfrm>
          <a:prstGeom prst="rect">
            <a:avLst/>
          </a:prstGeom>
          <a:noFill/>
        </p:spPr>
        <p:txBody>
          <a:bodyPr wrap="square" rtlCol="0">
            <a:spAutoFit/>
          </a:bodyPr>
          <a:lstStyle/>
          <a:p>
            <a:r>
              <a:rPr lang="es-MX" b="1" dirty="0">
                <a:solidFill>
                  <a:schemeClr val="bg1"/>
                </a:solidFill>
                <a:latin typeface="Arial" panose="020B0604020202020204" pitchFamily="34" charset="0"/>
                <a:cs typeface="Arial" panose="020B0604020202020204" pitchFamily="34" charset="0"/>
              </a:rPr>
              <a:t>3</a:t>
            </a:r>
            <a:endParaRPr lang="en-US" b="1" dirty="0">
              <a:solidFill>
                <a:schemeClr val="bg1"/>
              </a:solidFill>
              <a:latin typeface="Arial" panose="020B0604020202020204" pitchFamily="34" charset="0"/>
              <a:cs typeface="Arial" panose="020B0604020202020204" pitchFamily="34" charset="0"/>
            </a:endParaRPr>
          </a:p>
        </p:txBody>
      </p:sp>
      <p:sp>
        <p:nvSpPr>
          <p:cNvPr id="21" name="CuadroTexto 20"/>
          <p:cNvSpPr txBox="1"/>
          <p:nvPr/>
        </p:nvSpPr>
        <p:spPr>
          <a:xfrm>
            <a:off x="5225242" y="1729092"/>
            <a:ext cx="2714805" cy="369332"/>
          </a:xfrm>
          <a:prstGeom prst="rect">
            <a:avLst/>
          </a:prstGeom>
          <a:noFill/>
        </p:spPr>
        <p:txBody>
          <a:bodyPr wrap="square" rtlCol="0">
            <a:spAutoFit/>
          </a:bodyPr>
          <a:lstStyle/>
          <a:p>
            <a:pPr algn="ctr"/>
            <a:r>
              <a:rPr lang="es-MX" b="1" dirty="0" smtClean="0">
                <a:latin typeface="Morn Thin" panose="00000200000000000000" pitchFamily="50" charset="0"/>
              </a:rPr>
              <a:t>INDICE</a:t>
            </a:r>
            <a:endParaRPr lang="en-US" b="1" dirty="0">
              <a:latin typeface="Morn Thin" panose="00000200000000000000" pitchFamily="50" charset="0"/>
            </a:endParaRPr>
          </a:p>
        </p:txBody>
      </p:sp>
      <p:grpSp>
        <p:nvGrpSpPr>
          <p:cNvPr id="3" name="Grupo 2"/>
          <p:cNvGrpSpPr/>
          <p:nvPr/>
        </p:nvGrpSpPr>
        <p:grpSpPr>
          <a:xfrm>
            <a:off x="119541" y="922445"/>
            <a:ext cx="3490756" cy="4466209"/>
            <a:chOff x="-461775" y="1246595"/>
            <a:chExt cx="3490756" cy="4466209"/>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898" y="2354925"/>
              <a:ext cx="3357879" cy="3357879"/>
            </a:xfrm>
            <a:prstGeom prst="rect">
              <a:avLst/>
            </a:prstGeom>
          </p:spPr>
        </p:pic>
        <p:pic>
          <p:nvPicPr>
            <p:cNvPr id="22" name="Imagen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775" y="1246595"/>
              <a:ext cx="2951560" cy="1193890"/>
            </a:xfrm>
            <a:prstGeom prst="rect">
              <a:avLst/>
            </a:prstGeom>
          </p:spPr>
        </p:pic>
      </p:grpSp>
    </p:spTree>
    <p:extLst>
      <p:ext uri="{BB962C8B-B14F-4D97-AF65-F5344CB8AC3E}">
        <p14:creationId xmlns:p14="http://schemas.microsoft.com/office/powerpoint/2010/main" val="381949472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anim calcmode="lin" valueType="num">
                                      <p:cBhvr>
                                        <p:cTn id="8" dur="2000" fill="hold"/>
                                        <p:tgtEl>
                                          <p:spTgt spid="3"/>
                                        </p:tgtEl>
                                        <p:attrNameLst>
                                          <p:attrName>ppt_w</p:attrName>
                                        </p:attrNameLst>
                                      </p:cBhvr>
                                      <p:tavLst>
                                        <p:tav tm="0" fmla="#ppt_w*sin(2.5*pi*$)">
                                          <p:val>
                                            <p:fltVal val="0"/>
                                          </p:val>
                                        </p:tav>
                                        <p:tav tm="100000">
                                          <p:val>
                                            <p:fltVal val="1"/>
                                          </p:val>
                                        </p:tav>
                                      </p:tavLst>
                                    </p:anim>
                                    <p:anim calcmode="lin" valueType="num">
                                      <p:cBhvr>
                                        <p:cTn id="9" dur="2000" fill="hold"/>
                                        <p:tgtEl>
                                          <p:spTgt spid="3"/>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Elipse 28"/>
          <p:cNvSpPr/>
          <p:nvPr/>
        </p:nvSpPr>
        <p:spPr>
          <a:xfrm>
            <a:off x="217807" y="2242416"/>
            <a:ext cx="4281322" cy="2176484"/>
          </a:xfrm>
          <a:prstGeom prst="ellipse">
            <a:avLst/>
          </a:prstGeom>
          <a:solidFill>
            <a:schemeClr val="bg1">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adroTexto 9"/>
          <p:cNvSpPr txBox="1"/>
          <p:nvPr/>
        </p:nvSpPr>
        <p:spPr>
          <a:xfrm>
            <a:off x="420546" y="1642251"/>
            <a:ext cx="4028302" cy="1200329"/>
          </a:xfrm>
          <a:prstGeom prst="rect">
            <a:avLst/>
          </a:prstGeom>
          <a:noFill/>
        </p:spPr>
        <p:txBody>
          <a:bodyPr wrap="square" rtlCol="0">
            <a:spAutoFit/>
          </a:bodyPr>
          <a:lstStyle/>
          <a:p>
            <a:pPr algn="ctr"/>
            <a:r>
              <a:rPr lang="es-MX" sz="2400" b="1" dirty="0">
                <a:latin typeface="Josefin Slab" pitchFamily="2" charset="0"/>
              </a:rPr>
              <a:t>CONCEPTO DE LOS SISTEMAS DE COSTOS POR PROCESOS</a:t>
            </a:r>
            <a:endParaRPr lang="en-US" sz="2400" b="1" dirty="0">
              <a:solidFill>
                <a:schemeClr val="bg1"/>
              </a:solidFill>
              <a:latin typeface="Josefin Slab" pitchFamily="2" charset="0"/>
            </a:endParaRPr>
          </a:p>
        </p:txBody>
      </p:sp>
      <p:sp>
        <p:nvSpPr>
          <p:cNvPr id="5" name="CuadroTexto 4"/>
          <p:cNvSpPr txBox="1"/>
          <p:nvPr/>
        </p:nvSpPr>
        <p:spPr>
          <a:xfrm>
            <a:off x="4882245" y="759101"/>
            <a:ext cx="4141005" cy="5078313"/>
          </a:xfrm>
          <a:prstGeom prst="rect">
            <a:avLst/>
          </a:prstGeom>
          <a:noFill/>
        </p:spPr>
        <p:txBody>
          <a:bodyPr wrap="square" rtlCol="0">
            <a:spAutoFit/>
          </a:bodyPr>
          <a:lstStyle/>
          <a:p>
            <a:pPr algn="just"/>
            <a:r>
              <a:rPr lang="es-ES" dirty="0">
                <a:latin typeface="Lato" panose="020F0502020204030203" pitchFamily="34" charset="0"/>
                <a:ea typeface="Lato" panose="020F0502020204030203" pitchFamily="34" charset="0"/>
                <a:cs typeface="Lato" panose="020F0502020204030203" pitchFamily="34" charset="0"/>
              </a:rPr>
              <a:t>El Sistema de Costos por Proceso es aquel que mediante un procedimiento de control utilizado por las empresas que transforman la materia prima en un producto nuevo alcanzándolo a través de varios procedimientos continuos, así mismo los costos de producción se cargan a los procesos, también a los sistemas acumulados de producción por departamento o por centro de costos. Para la implementación y conocimiento de estos costos, los sistemas de información son fundamentales. Las empresas productoras de papel, acero, productos químicos, y textiles entre otros, es donde podemos ver la mejor aplicación del Sistema de Costos por Procesos.</a:t>
            </a:r>
            <a:endParaRPr lang="es-ES" dirty="0"/>
          </a:p>
        </p:txBody>
      </p:sp>
      <p:pic>
        <p:nvPicPr>
          <p:cNvPr id="17" name="Imagen 16"/>
          <p:cNvPicPr>
            <a:picLocks noChangeAspect="1"/>
          </p:cNvPicPr>
          <p:nvPr/>
        </p:nvPicPr>
        <p:blipFill rotWithShape="1">
          <a:blip r:embed="rId2" cstate="print">
            <a:extLst>
              <a:ext uri="{BEBA8EAE-BF5A-486C-A8C5-ECC9F3942E4B}">
                <a14:imgProps xmlns:a14="http://schemas.microsoft.com/office/drawing/2010/main">
                  <a14:imgLayer r:embed="rId3">
                    <a14:imgEffect>
                      <a14:backgroundRemoval t="8898" b="66525" l="35881" r="64119"/>
                    </a14:imgEffect>
                  </a14:imgLayer>
                </a14:imgProps>
              </a:ext>
              <a:ext uri="{28A0092B-C50C-407E-A947-70E740481C1C}">
                <a14:useLocalDpi xmlns:a14="http://schemas.microsoft.com/office/drawing/2010/main" val="0"/>
              </a:ext>
            </a:extLst>
          </a:blip>
          <a:srcRect l="32779" t="12499" r="32084" b="37223"/>
          <a:stretch/>
        </p:blipFill>
        <p:spPr>
          <a:xfrm>
            <a:off x="8334376" y="99756"/>
            <a:ext cx="688874" cy="985662"/>
          </a:xfrm>
          <a:prstGeom prst="rect">
            <a:avLst/>
          </a:prstGeom>
        </p:spPr>
      </p:pic>
      <p:sp>
        <p:nvSpPr>
          <p:cNvPr id="7" name="Título 6">
            <a:extLst>
              <a:ext uri="{FF2B5EF4-FFF2-40B4-BE49-F238E27FC236}">
                <a16:creationId xmlns:a16="http://schemas.microsoft.com/office/drawing/2014/main" xmlns="" id="{CE374916-D411-435A-AAF2-95AD3D03996C}"/>
              </a:ext>
            </a:extLst>
          </p:cNvPr>
          <p:cNvSpPr>
            <a:spLocks noGrp="1"/>
          </p:cNvSpPr>
          <p:nvPr>
            <p:ph type="title"/>
          </p:nvPr>
        </p:nvSpPr>
        <p:spPr>
          <a:xfrm flipH="1">
            <a:off x="13425459" y="6223466"/>
            <a:ext cx="45719" cy="45719"/>
          </a:xfrm>
        </p:spPr>
        <p:txBody>
          <a:bodyPr>
            <a:normAutofit fontScale="90000"/>
          </a:bodyPr>
          <a:lstStyle/>
          <a:p>
            <a:endParaRPr lang="es-CO" sz="1200" dirty="0"/>
          </a:p>
        </p:txBody>
      </p:sp>
      <p:sp>
        <p:nvSpPr>
          <p:cNvPr id="8" name="Elipse 7"/>
          <p:cNvSpPr/>
          <p:nvPr/>
        </p:nvSpPr>
        <p:spPr>
          <a:xfrm>
            <a:off x="777713" y="3116263"/>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94067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237129" y="1846730"/>
            <a:ext cx="6792842" cy="3293209"/>
          </a:xfrm>
          <a:prstGeom prst="rect">
            <a:avLst/>
          </a:prstGeom>
          <a:noFill/>
        </p:spPr>
        <p:txBody>
          <a:bodyPr wrap="square" rtlCol="0">
            <a:spAutoFit/>
          </a:bodyPr>
          <a:lstStyle/>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algn="just"/>
            <a:r>
              <a:rPr lang="es-ES" sz="1600" dirty="0">
                <a:latin typeface="Lato" panose="020F0502020204030203" pitchFamily="34" charset="0"/>
                <a:ea typeface="Lato" panose="020F0502020204030203" pitchFamily="34" charset="0"/>
                <a:cs typeface="Lato" panose="020F0502020204030203" pitchFamily="34" charset="0"/>
              </a:rPr>
              <a:t>El diseño de un sistema de acumulación de costos debe ser compatible con la naturaleza y tipo de las operaciones ejecutadas por la organización manufacturera, en este diseño los departamentos son divisiones funcionales principales de un todo como organización donde se ejecutan procesos bien sean de manufactura o procesos administrativos.</a:t>
            </a:r>
          </a:p>
          <a:p>
            <a:pPr algn="just"/>
            <a:r>
              <a:rPr lang="es-ES" sz="1600" dirty="0">
                <a:latin typeface="Lato" panose="020F0502020204030203" pitchFamily="34" charset="0"/>
                <a:ea typeface="Lato" panose="020F0502020204030203" pitchFamily="34" charset="0"/>
                <a:cs typeface="Lato" panose="020F0502020204030203" pitchFamily="34" charset="0"/>
              </a:rPr>
              <a:t>Entre otros aspectos este sistema de costos es ideal para empresas como departamentos de ensamblaje, inclusive en una institución financiera donde se utiliza el Sistema de costos por procesos como método de calculo y asignación de costos.</a:t>
            </a:r>
            <a:endParaRPr lang="es-ES" sz="1600" i="0" dirty="0">
              <a:effectLst/>
              <a:latin typeface="Lato" panose="020F0502020204030203" pitchFamily="34" charset="0"/>
              <a:ea typeface="Lato" panose="020F0502020204030203" pitchFamily="34" charset="0"/>
              <a:cs typeface="Lato" panose="020F0502020204030203" pitchFamily="34" charset="0"/>
            </a:endParaRPr>
          </a:p>
        </p:txBody>
      </p:sp>
      <p:sp>
        <p:nvSpPr>
          <p:cNvPr id="6" name="CuadroTexto 5"/>
          <p:cNvSpPr txBox="1"/>
          <p:nvPr/>
        </p:nvSpPr>
        <p:spPr>
          <a:xfrm>
            <a:off x="1505576" y="1572673"/>
            <a:ext cx="5862917" cy="830997"/>
          </a:xfrm>
          <a:prstGeom prst="rect">
            <a:avLst/>
          </a:prstGeom>
          <a:noFill/>
        </p:spPr>
        <p:txBody>
          <a:bodyPr wrap="square" rtlCol="0">
            <a:spAutoFit/>
          </a:bodyPr>
          <a:lstStyle/>
          <a:p>
            <a:pPr algn="ctr"/>
            <a:r>
              <a:rPr lang="es-MX" sz="2400" b="1" dirty="0">
                <a:solidFill>
                  <a:srgbClr val="123258"/>
                </a:solidFill>
                <a:latin typeface="Josefin Slab" pitchFamily="2" charset="0"/>
              </a:rPr>
              <a:t>NATURALEZA Y DISEÑO DEL SISTEMA DE COSTOS POR PROCESOS.</a:t>
            </a:r>
            <a:endParaRPr lang="en-US" sz="2400" b="1" dirty="0">
              <a:solidFill>
                <a:srgbClr val="123258"/>
              </a:solidFill>
              <a:latin typeface="Josefin Slab" pitchFamily="2" charset="0"/>
            </a:endParaRPr>
          </a:p>
        </p:txBody>
      </p:sp>
      <p:sp>
        <p:nvSpPr>
          <p:cNvPr id="15" name="CuadroTexto 14"/>
          <p:cNvSpPr txBox="1"/>
          <p:nvPr/>
        </p:nvSpPr>
        <p:spPr>
          <a:xfrm>
            <a:off x="154888" y="6449410"/>
            <a:ext cx="9209168" cy="215444"/>
          </a:xfrm>
          <a:prstGeom prst="rect">
            <a:avLst/>
          </a:prstGeom>
          <a:noFill/>
        </p:spPr>
        <p:txBody>
          <a:bodyPr wrap="square" rtlCol="0">
            <a:spAutoFit/>
          </a:bodyPr>
          <a:lstStyle/>
          <a:p>
            <a:pPr algn="just"/>
            <a:r>
              <a:rPr lang="es-CO" sz="800" dirty="0">
                <a:solidFill>
                  <a:srgbClr val="123258"/>
                </a:solidFill>
              </a:rPr>
              <a:t>https://www.gerencie.com/sistema-de-costos-por-procesos.html</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
        <p:nvSpPr>
          <p:cNvPr id="8" name="Elipse 7"/>
          <p:cNvSpPr/>
          <p:nvPr/>
        </p:nvSpPr>
        <p:spPr>
          <a:xfrm>
            <a:off x="7275107" y="4884379"/>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13561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237129" y="1846730"/>
            <a:ext cx="6792842" cy="3293209"/>
          </a:xfrm>
          <a:prstGeom prst="rect">
            <a:avLst/>
          </a:prstGeom>
          <a:noFill/>
        </p:spPr>
        <p:txBody>
          <a:bodyPr wrap="square" rtlCol="0">
            <a:spAutoFit/>
          </a:bodyPr>
          <a:lstStyle/>
          <a:p>
            <a:pPr algn="just"/>
            <a:r>
              <a:rPr lang="es-ES" sz="1600" dirty="0">
                <a:latin typeface="Lato" panose="020F0502020204030203" pitchFamily="34" charset="0"/>
                <a:ea typeface="Lato" panose="020F0502020204030203" pitchFamily="34" charset="0"/>
                <a:cs typeface="Lato" panose="020F0502020204030203" pitchFamily="34" charset="0"/>
              </a:rPr>
              <a:t>El diseño de un sistema de acumulación de costos debe ser compatible con la naturaleza y tipo de las operaciones ejecutadas por la organización manufacturera, en este diseño los departamentos son divisiones funcionales principales de un todo como organización donde se ejecutan procesos bien sean de manufactura o procesos administrativos.</a:t>
            </a:r>
          </a:p>
          <a:p>
            <a:pPr algn="just"/>
            <a:r>
              <a:rPr lang="es-ES" sz="1600" i="0" dirty="0">
                <a:effectLst/>
                <a:latin typeface="Lato" panose="020F0502020204030203" pitchFamily="34" charset="0"/>
                <a:ea typeface="Lato" panose="020F0502020204030203" pitchFamily="34" charset="0"/>
                <a:cs typeface="Lato" panose="020F0502020204030203" pitchFamily="34" charset="0"/>
              </a:rPr>
              <a:t>Cuando dos o mas procesos se ejecutan en un departamento nace y es conveniente dividir el departamento en centro de costos.</a:t>
            </a:r>
          </a:p>
          <a:p>
            <a:pPr algn="just"/>
            <a:r>
              <a:rPr lang="es-ES" sz="1600" dirty="0">
                <a:latin typeface="Lato" panose="020F0502020204030203" pitchFamily="34" charset="0"/>
                <a:ea typeface="Lato" panose="020F0502020204030203" pitchFamily="34" charset="0"/>
                <a:cs typeface="Lato" panose="020F0502020204030203" pitchFamily="34" charset="0"/>
              </a:rPr>
              <a:t>Un sistema de costos por procesos en las empresas donde se aplican este sistema tiene por objetivo como serán asignados los costos de manufactura incurridos durante cada periodo que demore el proceso, claro esta que esta asignación es solo un paso, pues el objetivo principal es que determine el costo o valor unitario total para poder determinar su comercialización y posteriormente determinar cual será el ingreso para la organización.   </a:t>
            </a:r>
            <a:endParaRPr lang="es-ES" sz="1600" i="0" dirty="0">
              <a:effectLst/>
              <a:latin typeface="Lato" panose="020F0502020204030203" pitchFamily="34" charset="0"/>
              <a:ea typeface="Lato" panose="020F0502020204030203" pitchFamily="34" charset="0"/>
              <a:cs typeface="Lato" panose="020F0502020204030203" pitchFamily="34" charset="0"/>
            </a:endParaRPr>
          </a:p>
        </p:txBody>
      </p:sp>
      <p:sp>
        <p:nvSpPr>
          <p:cNvPr id="6" name="CuadroTexto 5"/>
          <p:cNvSpPr txBox="1"/>
          <p:nvPr/>
        </p:nvSpPr>
        <p:spPr>
          <a:xfrm>
            <a:off x="1597855" y="919531"/>
            <a:ext cx="5862917" cy="830997"/>
          </a:xfrm>
          <a:prstGeom prst="rect">
            <a:avLst/>
          </a:prstGeom>
          <a:noFill/>
        </p:spPr>
        <p:txBody>
          <a:bodyPr wrap="square" rtlCol="0">
            <a:spAutoFit/>
          </a:bodyPr>
          <a:lstStyle/>
          <a:p>
            <a:pPr algn="ctr"/>
            <a:r>
              <a:rPr lang="es-MX" sz="2400" b="1" dirty="0">
                <a:solidFill>
                  <a:srgbClr val="123258"/>
                </a:solidFill>
                <a:latin typeface="Josefin Slab" pitchFamily="2" charset="0"/>
              </a:rPr>
              <a:t>NATURALEZA Y DISEÑO DEL SISTEMA DE COSTOS POR PROCESOS.</a:t>
            </a:r>
            <a:endParaRPr lang="en-US" sz="2400" b="1" dirty="0">
              <a:solidFill>
                <a:srgbClr val="123258"/>
              </a:solidFill>
              <a:latin typeface="Josefin Slab" pitchFamily="2" charset="0"/>
            </a:endParaRPr>
          </a:p>
        </p:txBody>
      </p:sp>
      <p:sp>
        <p:nvSpPr>
          <p:cNvPr id="15" name="CuadroTexto 14"/>
          <p:cNvSpPr txBox="1"/>
          <p:nvPr/>
        </p:nvSpPr>
        <p:spPr>
          <a:xfrm>
            <a:off x="154888" y="6449410"/>
            <a:ext cx="9209168" cy="338554"/>
          </a:xfrm>
          <a:prstGeom prst="rect">
            <a:avLst/>
          </a:prstGeom>
          <a:noFill/>
        </p:spPr>
        <p:txBody>
          <a:bodyPr wrap="square" rtlCol="0">
            <a:spAutoFit/>
          </a:bodyPr>
          <a:lstStyle/>
          <a:p>
            <a:pPr algn="just"/>
            <a:r>
              <a:rPr lang="es-CO" sz="800" dirty="0">
                <a:solidFill>
                  <a:srgbClr val="123258"/>
                </a:solidFill>
              </a:rPr>
              <a:t>https://www.gestiopolis.com/caracteristicas-de-un-sistema-de-costos-por-procesos/#:~:text=Ejemplos%20de%20industrias%20que%20usan,acero%2C%20productos%20qu%C3%ADmicos%20y%20textiles.&amp;text=Costeo%20por%20procesos.,departamento%20o%20centro%20de%20costo..</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Tree>
    <p:extLst>
      <p:ext uri="{BB962C8B-B14F-4D97-AF65-F5344CB8AC3E}">
        <p14:creationId xmlns:p14="http://schemas.microsoft.com/office/powerpoint/2010/main" val="24105322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237129" y="1846730"/>
            <a:ext cx="6792842" cy="3539430"/>
          </a:xfrm>
          <a:prstGeom prst="rect">
            <a:avLst/>
          </a:prstGeom>
          <a:noFill/>
        </p:spPr>
        <p:txBody>
          <a:bodyPr wrap="square" rtlCol="0">
            <a:spAutoFit/>
          </a:bodyPr>
          <a:lstStyle/>
          <a:p>
            <a:pPr algn="just"/>
            <a:r>
              <a:rPr lang="es-ES" sz="1600" dirty="0">
                <a:latin typeface="Lato" panose="020F0502020204030203" pitchFamily="34" charset="0"/>
                <a:ea typeface="Lato" panose="020F0502020204030203" pitchFamily="34" charset="0"/>
                <a:cs typeface="Lato" panose="020F0502020204030203" pitchFamily="34" charset="0"/>
              </a:rPr>
              <a:t>Ahora bien en estos procesos de producción en cierto periodo algunas unidades tendrán su inicio de modificación de materia prima pero no todas se terminaran al final de este tiempo por eso cada departamento que pasa o pasara debe determinar que </a:t>
            </a:r>
            <a:r>
              <a:rPr lang="es-ES" sz="1600" b="1" dirty="0">
                <a:latin typeface="Lato" panose="020F0502020204030203" pitchFamily="34" charset="0"/>
                <a:ea typeface="Lato" panose="020F0502020204030203" pitchFamily="34" charset="0"/>
                <a:cs typeface="Lato" panose="020F0502020204030203" pitchFamily="34" charset="0"/>
              </a:rPr>
              <a:t>parte </a:t>
            </a:r>
            <a:r>
              <a:rPr lang="es-ES" sz="1600" dirty="0">
                <a:latin typeface="Lato" panose="020F0502020204030203" pitchFamily="34" charset="0"/>
                <a:ea typeface="Lato" panose="020F0502020204030203" pitchFamily="34" charset="0"/>
                <a:cs typeface="Lato" panose="020F0502020204030203" pitchFamily="34" charset="0"/>
              </a:rPr>
              <a:t>de los costos incurridos en el departamento se pueden y se deben atribuir a las unidades que se terminaron y a los productos que continúan en el proceso.</a:t>
            </a:r>
          </a:p>
          <a:p>
            <a:pPr algn="just"/>
            <a:r>
              <a:rPr lang="es-ES" sz="1600" b="1" i="0" dirty="0">
                <a:effectLst/>
                <a:latin typeface="Lato" panose="020F0502020204030203" pitchFamily="34" charset="0"/>
                <a:ea typeface="Lato" panose="020F0502020204030203" pitchFamily="34" charset="0"/>
                <a:cs typeface="Lato" panose="020F0502020204030203" pitchFamily="34" charset="0"/>
              </a:rPr>
              <a:t>Ejemplo : </a:t>
            </a:r>
          </a:p>
          <a:p>
            <a:pPr algn="just"/>
            <a:r>
              <a:rPr lang="es-ES" sz="1600" dirty="0">
                <a:latin typeface="Lato" panose="020F0502020204030203" pitchFamily="34" charset="0"/>
                <a:ea typeface="Lato" panose="020F0502020204030203" pitchFamily="34" charset="0"/>
                <a:cs typeface="Lato" panose="020F0502020204030203" pitchFamily="34" charset="0"/>
              </a:rPr>
              <a:t>Supongamos que durante el mes de abril 2000 unidades se pusieron en proceso en el departamento A  Los costos incurridos durante el periodo fueron los siguientes :</a:t>
            </a:r>
          </a:p>
          <a:p>
            <a:pPr algn="just"/>
            <a:endParaRPr lang="es-ES" sz="1600" dirty="0">
              <a:latin typeface="Lato" panose="020F0502020204030203" pitchFamily="34" charset="0"/>
              <a:ea typeface="Lato" panose="020F0502020204030203" pitchFamily="34" charset="0"/>
              <a:cs typeface="Lato" panose="020F0502020204030203" pitchFamily="34" charset="0"/>
            </a:endParaRPr>
          </a:p>
          <a:p>
            <a:pPr algn="just"/>
            <a:r>
              <a:rPr lang="es-ES" sz="1600" b="1" dirty="0">
                <a:latin typeface="Lato" panose="020F0502020204030203" pitchFamily="34" charset="0"/>
                <a:ea typeface="Lato" panose="020F0502020204030203" pitchFamily="34" charset="0"/>
                <a:cs typeface="Lato" panose="020F0502020204030203" pitchFamily="34" charset="0"/>
              </a:rPr>
              <a:t>Materiales 			$2000</a:t>
            </a:r>
          </a:p>
          <a:p>
            <a:pPr algn="just"/>
            <a:r>
              <a:rPr lang="es-ES" sz="1600" b="1" dirty="0">
                <a:latin typeface="Lato" panose="020F0502020204030203" pitchFamily="34" charset="0"/>
                <a:ea typeface="Lato" panose="020F0502020204030203" pitchFamily="34" charset="0"/>
                <a:cs typeface="Lato" panose="020F0502020204030203" pitchFamily="34" charset="0"/>
              </a:rPr>
              <a:t>Mano de obra 			$1000</a:t>
            </a:r>
          </a:p>
          <a:p>
            <a:pPr algn="just"/>
            <a:r>
              <a:rPr lang="es-ES" sz="1600" b="1" dirty="0">
                <a:latin typeface="Lato" panose="020F0502020204030203" pitchFamily="34" charset="0"/>
                <a:ea typeface="Lato" panose="020F0502020204030203" pitchFamily="34" charset="0"/>
                <a:cs typeface="Lato" panose="020F0502020204030203" pitchFamily="34" charset="0"/>
              </a:rPr>
              <a:t>Indirectos de fabricación		$  500 </a:t>
            </a:r>
            <a:endParaRPr lang="es-ES" sz="1600" b="1" i="0" dirty="0">
              <a:effectLst/>
              <a:latin typeface="Lato" panose="020F0502020204030203" pitchFamily="34" charset="0"/>
              <a:ea typeface="Lato" panose="020F0502020204030203" pitchFamily="34" charset="0"/>
              <a:cs typeface="Lato" panose="020F0502020204030203" pitchFamily="34" charset="0"/>
            </a:endParaRPr>
          </a:p>
        </p:txBody>
      </p:sp>
      <p:sp>
        <p:nvSpPr>
          <p:cNvPr id="6" name="CuadroTexto 5"/>
          <p:cNvSpPr txBox="1"/>
          <p:nvPr/>
        </p:nvSpPr>
        <p:spPr>
          <a:xfrm>
            <a:off x="981512" y="818662"/>
            <a:ext cx="6745077" cy="830997"/>
          </a:xfrm>
          <a:prstGeom prst="rect">
            <a:avLst/>
          </a:prstGeom>
          <a:noFill/>
        </p:spPr>
        <p:txBody>
          <a:bodyPr wrap="square" rtlCol="0">
            <a:spAutoFit/>
          </a:bodyPr>
          <a:lstStyle/>
          <a:p>
            <a:pPr algn="ctr"/>
            <a:r>
              <a:rPr lang="es-MX" sz="2400" b="1" dirty="0">
                <a:solidFill>
                  <a:srgbClr val="123258"/>
                </a:solidFill>
                <a:latin typeface="Josefin Slab" pitchFamily="2" charset="0"/>
              </a:rPr>
              <a:t>NATURALEZA Y DISEÑO DEL SISTEMA DE COSTOS POR PROCESOS.</a:t>
            </a:r>
            <a:endParaRPr lang="en-US" sz="2400" b="1" dirty="0">
              <a:solidFill>
                <a:srgbClr val="123258"/>
              </a:solidFill>
              <a:latin typeface="Josefin Slab" pitchFamily="2" charset="0"/>
            </a:endParaRPr>
          </a:p>
        </p:txBody>
      </p:sp>
      <p:sp>
        <p:nvSpPr>
          <p:cNvPr id="15" name="CuadroTexto 14"/>
          <p:cNvSpPr txBox="1"/>
          <p:nvPr/>
        </p:nvSpPr>
        <p:spPr>
          <a:xfrm>
            <a:off x="154888" y="6449410"/>
            <a:ext cx="9209168" cy="338554"/>
          </a:xfrm>
          <a:prstGeom prst="rect">
            <a:avLst/>
          </a:prstGeom>
          <a:noFill/>
        </p:spPr>
        <p:txBody>
          <a:bodyPr wrap="square" rtlCol="0">
            <a:spAutoFit/>
          </a:bodyPr>
          <a:lstStyle/>
          <a:p>
            <a:pPr algn="just"/>
            <a:r>
              <a:rPr lang="es-CO" sz="800" dirty="0">
                <a:solidFill>
                  <a:srgbClr val="123258"/>
                </a:solidFill>
              </a:rPr>
              <a:t>https://www.gestiopolis.com/caracteristicas-de-un-sistema-de-costos-por-procesos/#:~:text=Ejemplos%20de%20industrias%20que%20usan,acero%2C%20productos%20qu%C3%ADmicos%20y%20textiles.&amp;text=Costeo%20por%20procesos.,departamento%20o%20centro%20de%20costo..</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
        <p:nvSpPr>
          <p:cNvPr id="7" name="Elipse 6"/>
          <p:cNvSpPr/>
          <p:nvPr/>
        </p:nvSpPr>
        <p:spPr>
          <a:xfrm>
            <a:off x="7707072" y="3488625"/>
            <a:ext cx="3313967" cy="3130062"/>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806195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237129" y="1846730"/>
            <a:ext cx="6792842" cy="3046988"/>
          </a:xfrm>
          <a:prstGeom prst="rect">
            <a:avLst/>
          </a:prstGeom>
          <a:noFill/>
        </p:spPr>
        <p:txBody>
          <a:bodyPr wrap="square" rtlCol="0">
            <a:spAutoFit/>
          </a:bodyPr>
          <a:lstStyle/>
          <a:p>
            <a:pPr algn="just"/>
            <a:r>
              <a:rPr lang="es-ES" sz="1600" dirty="0">
                <a:latin typeface="Lato" panose="020F0502020204030203" pitchFamily="34" charset="0"/>
                <a:ea typeface="Lato" panose="020F0502020204030203" pitchFamily="34" charset="0"/>
                <a:cs typeface="Lato" panose="020F0502020204030203" pitchFamily="34" charset="0"/>
              </a:rPr>
              <a:t>Continuando con el proceso al fin de mes se terminaron </a:t>
            </a:r>
            <a:r>
              <a:rPr lang="es-ES" sz="1600" b="1" dirty="0">
                <a:latin typeface="Lato" panose="020F0502020204030203" pitchFamily="34" charset="0"/>
                <a:ea typeface="Lato" panose="020F0502020204030203" pitchFamily="34" charset="0"/>
                <a:cs typeface="Lato" panose="020F0502020204030203" pitchFamily="34" charset="0"/>
              </a:rPr>
              <a:t>1.000 unidades </a:t>
            </a:r>
            <a:r>
              <a:rPr lang="es-ES" sz="1600" dirty="0">
                <a:latin typeface="Lato" panose="020F0502020204030203" pitchFamily="34" charset="0"/>
                <a:ea typeface="Lato" panose="020F0502020204030203" pitchFamily="34" charset="0"/>
                <a:cs typeface="Lato" panose="020F0502020204030203" pitchFamily="34" charset="0"/>
              </a:rPr>
              <a:t>y fueron transferidas al departamento </a:t>
            </a:r>
            <a:r>
              <a:rPr lang="es-ES" sz="1600" b="1" dirty="0">
                <a:latin typeface="Lato" panose="020F0502020204030203" pitchFamily="34" charset="0"/>
                <a:ea typeface="Lato" panose="020F0502020204030203" pitchFamily="34" charset="0"/>
                <a:cs typeface="Lato" panose="020F0502020204030203" pitchFamily="34" charset="0"/>
              </a:rPr>
              <a:t>B</a:t>
            </a:r>
            <a:r>
              <a:rPr lang="es-ES" sz="1600" dirty="0">
                <a:latin typeface="Lato" panose="020F0502020204030203" pitchFamily="34" charset="0"/>
                <a:ea typeface="Lato" panose="020F0502020204030203" pitchFamily="34" charset="0"/>
                <a:cs typeface="Lato" panose="020F0502020204030203" pitchFamily="34" charset="0"/>
              </a:rPr>
              <a:t>. </a:t>
            </a:r>
          </a:p>
          <a:p>
            <a:pPr algn="just"/>
            <a:r>
              <a:rPr lang="es-ES" sz="1600" i="0" dirty="0">
                <a:effectLst/>
                <a:latin typeface="Lato" panose="020F0502020204030203" pitchFamily="34" charset="0"/>
                <a:ea typeface="Lato" panose="020F0502020204030203" pitchFamily="34" charset="0"/>
                <a:cs typeface="Lato" panose="020F0502020204030203" pitchFamily="34" charset="0"/>
              </a:rPr>
              <a:t>Según nuestro conocimiento el objetivo del </a:t>
            </a:r>
            <a:r>
              <a:rPr lang="es-ES" sz="1600" b="1" i="0" dirty="0">
                <a:effectLst/>
                <a:latin typeface="Lato" panose="020F0502020204030203" pitchFamily="34" charset="0"/>
                <a:ea typeface="Lato" panose="020F0502020204030203" pitchFamily="34" charset="0"/>
                <a:cs typeface="Lato" panose="020F0502020204030203" pitchFamily="34" charset="0"/>
              </a:rPr>
              <a:t>SISTEMA DE COSTOS POR PROCESOS </a:t>
            </a:r>
            <a:r>
              <a:rPr lang="es-ES" sz="1600" i="0" dirty="0">
                <a:effectLst/>
                <a:latin typeface="Lato" panose="020F0502020204030203" pitchFamily="34" charset="0"/>
                <a:ea typeface="Lato" panose="020F0502020204030203" pitchFamily="34" charset="0"/>
                <a:cs typeface="Lato" panose="020F0502020204030203" pitchFamily="34" charset="0"/>
              </a:rPr>
              <a:t>es determinar que parte o que cantidad de los  </a:t>
            </a:r>
            <a:r>
              <a:rPr lang="es-ES" sz="1600" b="1" i="0" dirty="0">
                <a:effectLst/>
                <a:latin typeface="Lato" panose="020F0502020204030203" pitchFamily="34" charset="0"/>
                <a:ea typeface="Lato" panose="020F0502020204030203" pitchFamily="34" charset="0"/>
                <a:cs typeface="Lato" panose="020F0502020204030203" pitchFamily="34" charset="0"/>
              </a:rPr>
              <a:t>$2.000</a:t>
            </a:r>
            <a:r>
              <a:rPr lang="es-ES" sz="1600" i="0" dirty="0">
                <a:effectLst/>
                <a:latin typeface="Lato" panose="020F0502020204030203" pitchFamily="34" charset="0"/>
                <a:ea typeface="Lato" panose="020F0502020204030203" pitchFamily="34" charset="0"/>
                <a:cs typeface="Lato" panose="020F0502020204030203" pitchFamily="34" charset="0"/>
              </a:rPr>
              <a:t> </a:t>
            </a:r>
            <a:r>
              <a:rPr lang="es-ES" sz="1600" b="1" i="0" dirty="0">
                <a:effectLst/>
                <a:latin typeface="Lato" panose="020F0502020204030203" pitchFamily="34" charset="0"/>
                <a:ea typeface="Lato" panose="020F0502020204030203" pitchFamily="34" charset="0"/>
                <a:cs typeface="Lato" panose="020F0502020204030203" pitchFamily="34" charset="0"/>
              </a:rPr>
              <a:t>pesos</a:t>
            </a:r>
            <a:r>
              <a:rPr lang="es-ES" sz="1600" i="0" dirty="0">
                <a:effectLst/>
                <a:latin typeface="Lato" panose="020F0502020204030203" pitchFamily="34" charset="0"/>
                <a:ea typeface="Lato" panose="020F0502020204030203" pitchFamily="34" charset="0"/>
                <a:cs typeface="Lato" panose="020F0502020204030203" pitchFamily="34" charset="0"/>
              </a:rPr>
              <a:t> de materiales y que parte de los </a:t>
            </a:r>
            <a:r>
              <a:rPr lang="es-ES" sz="1600" b="1" i="0" dirty="0">
                <a:effectLst/>
                <a:latin typeface="Lato" panose="020F0502020204030203" pitchFamily="34" charset="0"/>
                <a:ea typeface="Lato" panose="020F0502020204030203" pitchFamily="34" charset="0"/>
                <a:cs typeface="Lato" panose="020F0502020204030203" pitchFamily="34" charset="0"/>
              </a:rPr>
              <a:t>$ 1.000 pesos</a:t>
            </a:r>
            <a:r>
              <a:rPr lang="es-ES" sz="1600" i="0" dirty="0">
                <a:effectLst/>
                <a:latin typeface="Lato" panose="020F0502020204030203" pitchFamily="34" charset="0"/>
                <a:ea typeface="Lato" panose="020F0502020204030203" pitchFamily="34" charset="0"/>
                <a:cs typeface="Lato" panose="020F0502020204030203" pitchFamily="34" charset="0"/>
              </a:rPr>
              <a:t> fueron de mano de obra y que parte de los </a:t>
            </a:r>
            <a:r>
              <a:rPr lang="es-ES" sz="1600" b="1" i="0" dirty="0">
                <a:effectLst/>
                <a:latin typeface="Lato" panose="020F0502020204030203" pitchFamily="34" charset="0"/>
                <a:ea typeface="Lato" panose="020F0502020204030203" pitchFamily="34" charset="0"/>
                <a:cs typeface="Lato" panose="020F0502020204030203" pitchFamily="34" charset="0"/>
              </a:rPr>
              <a:t>$500 pesos</a:t>
            </a:r>
            <a:r>
              <a:rPr lang="es-ES" sz="1600" i="0" dirty="0">
                <a:effectLst/>
                <a:latin typeface="Lato" panose="020F0502020204030203" pitchFamily="34" charset="0"/>
                <a:ea typeface="Lato" panose="020F0502020204030203" pitchFamily="34" charset="0"/>
                <a:cs typeface="Lato" panose="020F0502020204030203" pitchFamily="34" charset="0"/>
              </a:rPr>
              <a:t> de los costos indirectos de fabricación se aplicaron a las</a:t>
            </a:r>
            <a:r>
              <a:rPr lang="es-ES" sz="1600" b="1" i="0" dirty="0">
                <a:effectLst/>
                <a:latin typeface="Lato" panose="020F0502020204030203" pitchFamily="34" charset="0"/>
                <a:ea typeface="Lato" panose="020F0502020204030203" pitchFamily="34" charset="0"/>
                <a:cs typeface="Lato" panose="020F0502020204030203" pitchFamily="34" charset="0"/>
              </a:rPr>
              <a:t> 1.000 unidades</a:t>
            </a:r>
            <a:r>
              <a:rPr lang="es-ES" sz="1600" i="0" dirty="0">
                <a:effectLst/>
                <a:latin typeface="Lato" panose="020F0502020204030203" pitchFamily="34" charset="0"/>
                <a:ea typeface="Lato" panose="020F0502020204030203" pitchFamily="34" charset="0"/>
                <a:cs typeface="Lato" panose="020F0502020204030203" pitchFamily="34" charset="0"/>
              </a:rPr>
              <a:t> que iniciaron el proceso, fueron terminadas en el proceso A y estas mismas fueron transferidas al departamento </a:t>
            </a:r>
            <a:r>
              <a:rPr lang="es-ES" sz="1600" b="1" i="0" dirty="0">
                <a:effectLst/>
                <a:latin typeface="Lato" panose="020F0502020204030203" pitchFamily="34" charset="0"/>
                <a:ea typeface="Lato" panose="020F0502020204030203" pitchFamily="34" charset="0"/>
                <a:cs typeface="Lato" panose="020F0502020204030203" pitchFamily="34" charset="0"/>
              </a:rPr>
              <a:t>B</a:t>
            </a:r>
            <a:r>
              <a:rPr lang="es-ES" sz="1600" i="0" dirty="0">
                <a:effectLst/>
                <a:latin typeface="Lato" panose="020F0502020204030203" pitchFamily="34" charset="0"/>
                <a:ea typeface="Lato" panose="020F0502020204030203" pitchFamily="34" charset="0"/>
                <a:cs typeface="Lato" panose="020F0502020204030203" pitchFamily="34" charset="0"/>
              </a:rPr>
              <a:t>, y cual será la parte restante que se aplica a las </a:t>
            </a:r>
            <a:r>
              <a:rPr lang="es-ES" sz="1600" b="1" i="0" dirty="0">
                <a:effectLst/>
                <a:latin typeface="Lato" panose="020F0502020204030203" pitchFamily="34" charset="0"/>
                <a:ea typeface="Lato" panose="020F0502020204030203" pitchFamily="34" charset="0"/>
                <a:cs typeface="Lato" panose="020F0502020204030203" pitchFamily="34" charset="0"/>
              </a:rPr>
              <a:t>1.000 unidades </a:t>
            </a:r>
            <a:r>
              <a:rPr lang="es-ES" sz="1600" i="0" dirty="0">
                <a:effectLst/>
                <a:latin typeface="Lato" panose="020F0502020204030203" pitchFamily="34" charset="0"/>
                <a:ea typeface="Lato" panose="020F0502020204030203" pitchFamily="34" charset="0"/>
                <a:cs typeface="Lato" panose="020F0502020204030203" pitchFamily="34" charset="0"/>
              </a:rPr>
              <a:t>que quedaron en el departamento A para acabar con este proceso inicial.</a:t>
            </a:r>
          </a:p>
          <a:p>
            <a:pPr algn="just"/>
            <a:r>
              <a:rPr lang="es-ES" sz="1600" dirty="0">
                <a:latin typeface="Lato" panose="020F0502020204030203" pitchFamily="34" charset="0"/>
                <a:ea typeface="Lato" panose="020F0502020204030203" pitchFamily="34" charset="0"/>
                <a:cs typeface="Lato" panose="020F0502020204030203" pitchFamily="34" charset="0"/>
              </a:rPr>
              <a:t>Cabe anotar que cada departamento deberá preparar su informe a cerca de los costos de producción que se llevan en cada uno de ellos.</a:t>
            </a:r>
            <a:endParaRPr lang="es-ES" sz="1600" i="0" dirty="0">
              <a:effectLst/>
              <a:latin typeface="Lato" panose="020F0502020204030203" pitchFamily="34" charset="0"/>
              <a:ea typeface="Lato" panose="020F0502020204030203" pitchFamily="34" charset="0"/>
              <a:cs typeface="Lato" panose="020F0502020204030203" pitchFamily="34" charset="0"/>
            </a:endParaRPr>
          </a:p>
        </p:txBody>
      </p:sp>
      <p:sp>
        <p:nvSpPr>
          <p:cNvPr id="6" name="CuadroTexto 5"/>
          <p:cNvSpPr txBox="1"/>
          <p:nvPr/>
        </p:nvSpPr>
        <p:spPr>
          <a:xfrm>
            <a:off x="981512" y="818662"/>
            <a:ext cx="6745077" cy="830997"/>
          </a:xfrm>
          <a:prstGeom prst="rect">
            <a:avLst/>
          </a:prstGeom>
          <a:noFill/>
        </p:spPr>
        <p:txBody>
          <a:bodyPr wrap="square" rtlCol="0">
            <a:spAutoFit/>
          </a:bodyPr>
          <a:lstStyle/>
          <a:p>
            <a:pPr algn="ctr"/>
            <a:r>
              <a:rPr lang="es-MX" sz="2400" b="1" dirty="0">
                <a:solidFill>
                  <a:srgbClr val="123258"/>
                </a:solidFill>
                <a:latin typeface="Josefin Slab" pitchFamily="2" charset="0"/>
              </a:rPr>
              <a:t>NATURALEZA Y DISEÑO DEL SISTEMA DE COSTOS POR PROCESOS.</a:t>
            </a:r>
            <a:endParaRPr lang="en-US" sz="2400" b="1" dirty="0">
              <a:solidFill>
                <a:srgbClr val="123258"/>
              </a:solidFill>
              <a:latin typeface="Josefin Slab" pitchFamily="2" charset="0"/>
            </a:endParaRPr>
          </a:p>
        </p:txBody>
      </p:sp>
      <p:sp>
        <p:nvSpPr>
          <p:cNvPr id="15" name="CuadroTexto 14"/>
          <p:cNvSpPr txBox="1"/>
          <p:nvPr/>
        </p:nvSpPr>
        <p:spPr>
          <a:xfrm>
            <a:off x="154888" y="6449410"/>
            <a:ext cx="9209168" cy="338554"/>
          </a:xfrm>
          <a:prstGeom prst="rect">
            <a:avLst/>
          </a:prstGeom>
          <a:noFill/>
        </p:spPr>
        <p:txBody>
          <a:bodyPr wrap="square" rtlCol="0">
            <a:spAutoFit/>
          </a:bodyPr>
          <a:lstStyle/>
          <a:p>
            <a:pPr algn="just"/>
            <a:r>
              <a:rPr lang="es-CO" sz="800" dirty="0">
                <a:solidFill>
                  <a:srgbClr val="123258"/>
                </a:solidFill>
              </a:rPr>
              <a:t>https://www.gestiopolis.com/caracteristicas-de-un-sistema-de-costos-por-procesos/#:~:text=Ejemplos%20de%20industrias%20que%20usan,acero%2C%20productos%20qu%C3%ADmicos%20y%20textiles.&amp;text=Costeo%20por%20procesos.,departamento%20o%20centro%20de%20costo..</a:t>
            </a:r>
            <a:endParaRPr lang="en-US" sz="800" dirty="0">
              <a:solidFill>
                <a:srgbClr val="123258"/>
              </a:solidFill>
            </a:endParaRPr>
          </a:p>
        </p:txBody>
      </p:sp>
      <p:pic>
        <p:nvPicPr>
          <p:cNvPr id="12" name="Imagen 11"/>
          <p:cNvPicPr>
            <a:picLocks noChangeAspect="1"/>
          </p:cNvPicPr>
          <p:nvPr/>
        </p:nvPicPr>
        <p:blipFill rotWithShape="1">
          <a:blip r:embed="rId2">
            <a:extLst>
              <a:ext uri="{28A0092B-C50C-407E-A947-70E740481C1C}">
                <a14:useLocalDpi xmlns:a14="http://schemas.microsoft.com/office/drawing/2010/main" val="0"/>
              </a:ext>
            </a:extLst>
          </a:blip>
          <a:srcRect b="36666"/>
          <a:stretch/>
        </p:blipFill>
        <p:spPr>
          <a:xfrm>
            <a:off x="7543800" y="136151"/>
            <a:ext cx="2125580" cy="1187824"/>
          </a:xfrm>
          <a:prstGeom prst="rect">
            <a:avLst/>
          </a:prstGeom>
        </p:spPr>
      </p:pic>
      <p:sp>
        <p:nvSpPr>
          <p:cNvPr id="10" name="Título 9">
            <a:extLst>
              <a:ext uri="{FF2B5EF4-FFF2-40B4-BE49-F238E27FC236}">
                <a16:creationId xmlns:a16="http://schemas.microsoft.com/office/drawing/2014/main" xmlns="" id="{02C29151-43FC-43F6-93A2-0BD7621B48ED}"/>
              </a:ext>
            </a:extLst>
          </p:cNvPr>
          <p:cNvSpPr>
            <a:spLocks noGrp="1"/>
          </p:cNvSpPr>
          <p:nvPr>
            <p:ph type="title"/>
          </p:nvPr>
        </p:nvSpPr>
        <p:spPr>
          <a:xfrm>
            <a:off x="981512" y="2806340"/>
            <a:ext cx="8081709" cy="2852737"/>
          </a:xfrm>
        </p:spPr>
        <p:txBody>
          <a:bodyPr>
            <a:normAutofit/>
          </a:bodyPr>
          <a:lstStyle/>
          <a:p>
            <a:r>
              <a:rPr lang="en-US" sz="4400" b="1" dirty="0">
                <a:solidFill>
                  <a:srgbClr val="123258"/>
                </a:solidFill>
                <a:latin typeface="Morn Thin" panose="00000200000000000000" pitchFamily="50" charset="0"/>
              </a:rPr>
              <a:t>      </a:t>
            </a:r>
            <a:br>
              <a:rPr lang="en-US" sz="4400" b="1" dirty="0">
                <a:solidFill>
                  <a:srgbClr val="123258"/>
                </a:solidFill>
                <a:latin typeface="Morn Thin" panose="00000200000000000000" pitchFamily="50" charset="0"/>
              </a:rPr>
            </a:br>
            <a:r>
              <a:rPr lang="en-US" sz="4400" b="1" dirty="0">
                <a:solidFill>
                  <a:srgbClr val="123258"/>
                </a:solidFill>
                <a:latin typeface="Morn Thin" panose="00000200000000000000" pitchFamily="50" charset="0"/>
              </a:rPr>
              <a:t> </a:t>
            </a:r>
            <a:endParaRPr lang="es-CO" dirty="0"/>
          </a:p>
        </p:txBody>
      </p:sp>
      <p:sp>
        <p:nvSpPr>
          <p:cNvPr id="8" name="Elipse 7"/>
          <p:cNvSpPr/>
          <p:nvPr/>
        </p:nvSpPr>
        <p:spPr>
          <a:xfrm>
            <a:off x="7266233" y="4541693"/>
            <a:ext cx="2038710" cy="2076994"/>
          </a:xfrm>
          <a:prstGeom prst="ellipse">
            <a:avLst/>
          </a:prstGeom>
          <a:gradFill flip="none" rotWithShape="1">
            <a:gsLst>
              <a:gs pos="0">
                <a:srgbClr val="EC035F">
                  <a:shade val="30000"/>
                  <a:satMod val="115000"/>
                </a:srgbClr>
              </a:gs>
              <a:gs pos="50000">
                <a:srgbClr val="EC035F">
                  <a:shade val="67500"/>
                  <a:satMod val="115000"/>
                </a:srgbClr>
              </a:gs>
              <a:gs pos="100000">
                <a:srgbClr val="EC035F">
                  <a:shade val="100000"/>
                  <a:satMod val="115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501319"/>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1338</TotalTime>
  <Words>2167</Words>
  <Application>Microsoft Office PowerPoint</Application>
  <PresentationFormat>Presentación en pantalla (4:3)</PresentationFormat>
  <Paragraphs>152</Paragraphs>
  <Slides>20</Slides>
  <Notes>0</Notes>
  <HiddenSlides>0</HiddenSlides>
  <MMClips>0</MMClips>
  <ScaleCrop>false</ScaleCrop>
  <HeadingPairs>
    <vt:vector size="6" baseType="variant">
      <vt:variant>
        <vt:lpstr>Fuentes usadas</vt:lpstr>
      </vt:variant>
      <vt:variant>
        <vt:i4>10</vt:i4>
      </vt:variant>
      <vt:variant>
        <vt:lpstr>Tema</vt:lpstr>
      </vt:variant>
      <vt:variant>
        <vt:i4>1</vt:i4>
      </vt:variant>
      <vt:variant>
        <vt:lpstr>Títulos de diapositiva</vt:lpstr>
      </vt:variant>
      <vt:variant>
        <vt:i4>20</vt:i4>
      </vt:variant>
    </vt:vector>
  </HeadingPairs>
  <TitlesOfParts>
    <vt:vector size="31" baseType="lpstr">
      <vt:lpstr>Arial</vt:lpstr>
      <vt:lpstr>Calibri</vt:lpstr>
      <vt:lpstr>Calibri Light</vt:lpstr>
      <vt:lpstr>Century Gothic</vt:lpstr>
      <vt:lpstr>Contradiction</vt:lpstr>
      <vt:lpstr>Josefin Slab</vt:lpstr>
      <vt:lpstr>Lato</vt:lpstr>
      <vt:lpstr>Morn Thin</vt:lpstr>
      <vt:lpstr>Verdana</vt:lpstr>
      <vt:lpstr>Wingdings</vt:lpstr>
      <vt:lpstr>Tema de Office</vt:lpstr>
      <vt:lpstr>Presentación de PowerPoint</vt:lpstr>
      <vt:lpstr>Presentación de PowerPoint</vt:lpstr>
      <vt:lpstr>Presentación de PowerPoint</vt:lpstr>
      <vt:lpstr>Presentación de PowerPoint</vt:lpstr>
      <vt:lpstr>Presentación de PowerPoint</vt:lpstr>
      <vt:lpstr>        </vt:lpstr>
      <vt:lpstr>        </vt:lpstr>
      <vt:lpstr>        </vt:lpstr>
      <vt:lpstr>        </vt:lpstr>
      <vt:lpstr>        </vt:lpstr>
      <vt:lpstr>        </vt:lpstr>
      <vt:lpstr>        </vt:lpstr>
      <vt:lpstr>        </vt:lpstr>
      <vt:lpstr>        </vt:lpstr>
      <vt:lpstr>        </vt:lpstr>
      <vt:lpstr>         </vt:lpstr>
      <vt:lpstr>         </vt:lpstr>
      <vt:lpstr>         </vt:lpstr>
      <vt:lpstr>Presentación de PowerPoint</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HP</dc:creator>
  <cp:lastModifiedBy>Cuenta Microsoft</cp:lastModifiedBy>
  <cp:revision>95</cp:revision>
  <dcterms:modified xsi:type="dcterms:W3CDTF">2023-04-03T02:24:59Z</dcterms:modified>
</cp:coreProperties>
</file>